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9" r:id="rId3"/>
    <p:sldId id="271" r:id="rId4"/>
    <p:sldId id="267" r:id="rId5"/>
    <p:sldId id="257" r:id="rId6"/>
    <p:sldId id="259" r:id="rId7"/>
    <p:sldId id="260" r:id="rId8"/>
    <p:sldId id="263" r:id="rId9"/>
    <p:sldId id="268" r:id="rId10"/>
    <p:sldId id="261" r:id="rId11"/>
    <p:sldId id="262" r:id="rId12"/>
    <p:sldId id="270" r:id="rId13"/>
    <p:sldId id="264" r:id="rId14"/>
    <p:sldId id="273" r:id="rId15"/>
    <p:sldId id="274" r:id="rId16"/>
    <p:sldId id="265" r:id="rId17"/>
    <p:sldId id="266" r:id="rId18"/>
    <p:sldId id="275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61"/>
  </p:normalViewPr>
  <p:slideViewPr>
    <p:cSldViewPr snapToGrid="0">
      <p:cViewPr varScale="1">
        <p:scale>
          <a:sx n="114" d="100"/>
          <a:sy n="114" d="100"/>
        </p:scale>
        <p:origin x="71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b="1" dirty="0" err="1"/>
              <a:t>Evolución</a:t>
            </a:r>
            <a:r>
              <a:rPr lang="en-US" sz="2800" b="1" dirty="0"/>
              <a:t> del </a:t>
            </a:r>
            <a:r>
              <a:rPr lang="en-US" sz="2800" b="1" dirty="0" err="1"/>
              <a:t>número</a:t>
            </a:r>
            <a:r>
              <a:rPr lang="en-US" sz="2800" b="1" dirty="0"/>
              <a:t> de </a:t>
            </a:r>
            <a:r>
              <a:rPr lang="en-US" sz="2800" b="1" dirty="0" err="1"/>
              <a:t>cineastas</a:t>
            </a:r>
            <a:r>
              <a:rPr lang="en-US" sz="2800" b="1" dirty="0"/>
              <a:t> </a:t>
            </a:r>
            <a:r>
              <a:rPr lang="en-US" sz="2800" b="1" dirty="0" err="1"/>
              <a:t>residentes</a:t>
            </a:r>
            <a:r>
              <a:rPr lang="en-US" sz="2800" b="1" dirty="0"/>
              <a:t> (55)</a:t>
            </a:r>
          </a:p>
        </c:rich>
      </c:tx>
      <c:layout>
        <c:manualLayout>
          <c:xMode val="edge"/>
          <c:yMode val="edge"/>
          <c:x val="4.216624881232843E-2"/>
          <c:y val="1.50874819382984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Hoja1!$L$2</c:f>
              <c:strCache>
                <c:ptCount val="1"/>
                <c:pt idx="0">
                  <c:v>Número de cineastas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Hoja1!$K$3:$K$54</c:f>
              <c:numCache>
                <c:formatCode>General</c:formatCode>
                <c:ptCount val="52"/>
                <c:pt idx="0">
                  <c:v>1973</c:v>
                </c:pt>
                <c:pt idx="1">
                  <c:v>1974</c:v>
                </c:pt>
                <c:pt idx="2">
                  <c:v>1975</c:v>
                </c:pt>
                <c:pt idx="3">
                  <c:v>1976</c:v>
                </c:pt>
                <c:pt idx="4">
                  <c:v>1977</c:v>
                </c:pt>
                <c:pt idx="5">
                  <c:v>1978</c:v>
                </c:pt>
                <c:pt idx="6">
                  <c:v>1979</c:v>
                </c:pt>
                <c:pt idx="7">
                  <c:v>1980</c:v>
                </c:pt>
                <c:pt idx="8">
                  <c:v>1981</c:v>
                </c:pt>
                <c:pt idx="9">
                  <c:v>1982</c:v>
                </c:pt>
                <c:pt idx="10">
                  <c:v>1983</c:v>
                </c:pt>
                <c:pt idx="11">
                  <c:v>1984</c:v>
                </c:pt>
                <c:pt idx="12">
                  <c:v>1985</c:v>
                </c:pt>
                <c:pt idx="13">
                  <c:v>1986</c:v>
                </c:pt>
                <c:pt idx="14">
                  <c:v>1987</c:v>
                </c:pt>
                <c:pt idx="15">
                  <c:v>1988</c:v>
                </c:pt>
                <c:pt idx="16">
                  <c:v>1989</c:v>
                </c:pt>
                <c:pt idx="17">
                  <c:v>1990</c:v>
                </c:pt>
                <c:pt idx="18">
                  <c:v>1991</c:v>
                </c:pt>
                <c:pt idx="19">
                  <c:v>1992</c:v>
                </c:pt>
                <c:pt idx="20">
                  <c:v>1993</c:v>
                </c:pt>
                <c:pt idx="21">
                  <c:v>1994</c:v>
                </c:pt>
                <c:pt idx="22">
                  <c:v>1995</c:v>
                </c:pt>
                <c:pt idx="23">
                  <c:v>1996</c:v>
                </c:pt>
                <c:pt idx="24">
                  <c:v>1997</c:v>
                </c:pt>
                <c:pt idx="25">
                  <c:v>1998</c:v>
                </c:pt>
                <c:pt idx="26">
                  <c:v>1999</c:v>
                </c:pt>
                <c:pt idx="27">
                  <c:v>2000</c:v>
                </c:pt>
                <c:pt idx="28">
                  <c:v>2001</c:v>
                </c:pt>
                <c:pt idx="29">
                  <c:v>2002</c:v>
                </c:pt>
                <c:pt idx="30">
                  <c:v>2003</c:v>
                </c:pt>
                <c:pt idx="31">
                  <c:v>2004</c:v>
                </c:pt>
                <c:pt idx="32">
                  <c:v>2005</c:v>
                </c:pt>
                <c:pt idx="33">
                  <c:v>2006</c:v>
                </c:pt>
                <c:pt idx="34">
                  <c:v>2007</c:v>
                </c:pt>
                <c:pt idx="35">
                  <c:v>2008</c:v>
                </c:pt>
                <c:pt idx="36">
                  <c:v>2009</c:v>
                </c:pt>
                <c:pt idx="37">
                  <c:v>2010</c:v>
                </c:pt>
                <c:pt idx="38">
                  <c:v>2011</c:v>
                </c:pt>
                <c:pt idx="39">
                  <c:v>2012</c:v>
                </c:pt>
                <c:pt idx="40">
                  <c:v>2013</c:v>
                </c:pt>
                <c:pt idx="41">
                  <c:v>2014</c:v>
                </c:pt>
                <c:pt idx="42">
                  <c:v>2015</c:v>
                </c:pt>
                <c:pt idx="43">
                  <c:v>2016</c:v>
                </c:pt>
                <c:pt idx="44">
                  <c:v>2017</c:v>
                </c:pt>
                <c:pt idx="45">
                  <c:v>2018</c:v>
                </c:pt>
                <c:pt idx="46">
                  <c:v>2019</c:v>
                </c:pt>
                <c:pt idx="47">
                  <c:v>2020</c:v>
                </c:pt>
                <c:pt idx="48">
                  <c:v>2021</c:v>
                </c:pt>
                <c:pt idx="49">
                  <c:v>2022</c:v>
                </c:pt>
                <c:pt idx="50">
                  <c:v>2023</c:v>
                </c:pt>
                <c:pt idx="51">
                  <c:v>2024</c:v>
                </c:pt>
              </c:numCache>
            </c:numRef>
          </c:cat>
          <c:val>
            <c:numRef>
              <c:f>Hoja1!$L$3:$L$54</c:f>
              <c:numCache>
                <c:formatCode>General</c:formatCode>
                <c:ptCount val="52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2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2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3</c:v>
                </c:pt>
                <c:pt idx="42">
                  <c:v>2</c:v>
                </c:pt>
                <c:pt idx="43">
                  <c:v>3</c:v>
                </c:pt>
                <c:pt idx="44">
                  <c:v>2</c:v>
                </c:pt>
                <c:pt idx="45">
                  <c:v>4</c:v>
                </c:pt>
                <c:pt idx="46">
                  <c:v>2</c:v>
                </c:pt>
                <c:pt idx="47">
                  <c:v>3</c:v>
                </c:pt>
                <c:pt idx="48">
                  <c:v>3</c:v>
                </c:pt>
                <c:pt idx="49">
                  <c:v>3</c:v>
                </c:pt>
                <c:pt idx="50">
                  <c:v>4</c:v>
                </c:pt>
                <c:pt idx="5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45-224F-9D50-5EFBAD2E61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50816288"/>
        <c:axId val="277728080"/>
      </c:barChart>
      <c:catAx>
        <c:axId val="105081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77728080"/>
        <c:crosses val="autoZero"/>
        <c:auto val="1"/>
        <c:lblAlgn val="ctr"/>
        <c:lblOffset val="100"/>
        <c:noMultiLvlLbl val="0"/>
      </c:catAx>
      <c:valAx>
        <c:axId val="277728080"/>
        <c:scaling>
          <c:orientation val="minMax"/>
          <c:max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5081628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5/16/25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5/16/25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5/16/25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5/16/25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5/16/25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5/16/25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5/16/25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5/16/25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5/16/25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5/16/25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5/16/25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5/16/25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CB73C468-D875-4A8E-A540-E43BF8232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6ED16839-0D9C-6CA1-592E-E753B9D924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1884" y="-305911"/>
            <a:ext cx="4798243" cy="3732835"/>
          </a:xfrm>
        </p:spPr>
        <p:txBody>
          <a:bodyPr>
            <a:normAutofit/>
          </a:bodyPr>
          <a:lstStyle/>
          <a:p>
            <a:r>
              <a:rPr lang="es-ES" sz="4000" dirty="0"/>
              <a:t>Identificación del patrimonio producido por residentes cineastas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FAD0F70-6A2A-16A5-F9AC-A54EF991F7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0583" y="3744753"/>
            <a:ext cx="4798243" cy="1794656"/>
          </a:xfrm>
        </p:spPr>
        <p:txBody>
          <a:bodyPr>
            <a:normAutofit/>
          </a:bodyPr>
          <a:lstStyle/>
          <a:p>
            <a:r>
              <a:rPr lang="es-ES" dirty="0"/>
              <a:t>Mercedes Álvarez San Román</a:t>
            </a:r>
          </a:p>
          <a:p>
            <a:r>
              <a:rPr lang="es-ES" dirty="0"/>
              <a:t>Universidad Carlos III de Madrid</a:t>
            </a:r>
          </a:p>
        </p:txBody>
      </p:sp>
      <p:sp>
        <p:nvSpPr>
          <p:cNvPr id="1033" name="Freeform 6">
            <a:extLst>
              <a:ext uri="{FF2B5EF4-FFF2-40B4-BE49-F238E27FC236}">
                <a16:creationId xmlns:a16="http://schemas.microsoft.com/office/drawing/2014/main" id="{B4734F2F-19FC-4D35-9BDE-5CEAD57D9B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27878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035" name="Freeform 6">
            <a:extLst>
              <a:ext uri="{FF2B5EF4-FFF2-40B4-BE49-F238E27FC236}">
                <a16:creationId xmlns:a16="http://schemas.microsoft.com/office/drawing/2014/main" id="{D97A8A26-FD96-4968-A34A-727382AC7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026" name="Picture 2" descr="50 ans de cinéma à la Casa de Velázquez - CRIMIC">
            <a:extLst>
              <a:ext uri="{FF2B5EF4-FFF2-40B4-BE49-F238E27FC236}">
                <a16:creationId xmlns:a16="http://schemas.microsoft.com/office/drawing/2014/main" id="{E9B943BB-7718-4159-A5D2-14773B677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96536" y="777897"/>
            <a:ext cx="3721822" cy="5453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DC6130B-64D1-7DC2-CF05-B07F47980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559" y="5539409"/>
            <a:ext cx="1047532" cy="104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asa de Velázquez">
            <a:extLst>
              <a:ext uri="{FF2B5EF4-FFF2-40B4-BE49-F238E27FC236}">
                <a16:creationId xmlns:a16="http://schemas.microsoft.com/office/drawing/2014/main" id="{B84A67CE-B99E-9D6A-7862-DBA5D3065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314" y="5539409"/>
            <a:ext cx="1047532" cy="104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3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75C31A-40C1-7581-4875-1D17A7A9D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OBJETIVOS DEL PROYECTO DE RECUPERACIÓN DEL FONDO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F78B59-3CCA-B3F9-BDB7-EB80660356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" dirty="0"/>
              <a:t>Revisar exhaustivamente el listado de artistas residentes en la especialidad de cine de la que dispone la Casa de Velázquez (fondo antiguo y fondo moderno).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Revisar exhaustivamente el archivo de la obra de estos/as artistas en los fondos de la Casa de Velázquez, identificar esos materiales y valorar el estado de conservación.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Visionar la producción de los/as artistas residentes en la especialidad de cine conservada en la Casa de Velázquez.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Elaborar un informe.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Asesorar sobre el eventual interés de la explotación/valorización del archivo y propuestas preliminares sobre posibles investigaciones o actividades en torno a la presencia del cine en la historia de la institución en el marco de su centenario.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1523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F2B5F4-5918-81BD-7DDE-F959AB4AA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METODOLOGÍA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61C392-FF19-0740-0264-E5095DFFBE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95707"/>
            <a:ext cx="9601200" cy="35814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" dirty="0"/>
              <a:t>Exploración y análisis de la documentación archivada por la Casa de Velázquez (listas, dosieres de los miembros, documentación en papel conservada por la institución).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Visionado de los proyectos en formato digital (DVD, </a:t>
            </a:r>
            <a:r>
              <a:rPr lang="es-ES" dirty="0" err="1"/>
              <a:t>Bluray</a:t>
            </a:r>
            <a:r>
              <a:rPr lang="es-ES" dirty="0"/>
              <a:t> y MP4) en las instalaciones de la Casa de Velázquez.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Visionado de los proyectos en película (16 mm y 35 mm) en el Centro de Conservación y Restauración de Filmoteca Española. Creación de copias de trabajo.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Visionado de los proyectos en VHS. Adquisición de un reproductor de vídeo por la Casa de Velázquez.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Realización y entrega del informe.</a:t>
            </a:r>
          </a:p>
          <a:p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53D72B-0FD1-48D3-21FB-4D234DF19BE4}"/>
              </a:ext>
            </a:extLst>
          </p:cNvPr>
          <p:cNvSpPr txBox="1"/>
          <p:nvPr/>
        </p:nvSpPr>
        <p:spPr>
          <a:xfrm>
            <a:off x="904358" y="5987534"/>
            <a:ext cx="11287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highlight>
                  <a:srgbClr val="FFFF00"/>
                </a:highlight>
              </a:rPr>
              <a:t>*Trabajo realizado con el apoyo y colaboración del servicio de documentación de la institución (Pierre-Yves Arnaud)</a:t>
            </a:r>
          </a:p>
        </p:txBody>
      </p:sp>
    </p:spTree>
    <p:extLst>
      <p:ext uri="{BB962C8B-B14F-4D97-AF65-F5344CB8AC3E}">
        <p14:creationId xmlns:p14="http://schemas.microsoft.com/office/powerpoint/2010/main" val="3647987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5E4B41-5C35-BA70-4D9D-8D815A54F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Orígenes de la disciplina de cine en la Casa de Velázquez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8DCC26-3C5C-56E6-2F31-21DC18D24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5999"/>
            <a:ext cx="10058400" cy="4159405"/>
          </a:xfrm>
        </p:spPr>
        <p:txBody>
          <a:bodyPr>
            <a:normAutofit fontScale="85000" lnSpcReduction="20000"/>
          </a:bodyPr>
          <a:lstStyle/>
          <a:p>
            <a:r>
              <a:rPr lang="es-ES" dirty="0"/>
              <a:t>10 de diciembre 1968, Consejo de Administración:</a:t>
            </a:r>
          </a:p>
          <a:p>
            <a:pPr lvl="1"/>
            <a:r>
              <a:rPr lang="es-ES" dirty="0"/>
              <a:t>Algunos artistas residentes proponen que la Casa de Velázquez se abra a la disciplina de cine</a:t>
            </a:r>
          </a:p>
          <a:p>
            <a:r>
              <a:rPr lang="es-ES" dirty="0"/>
              <a:t>1970: François </a:t>
            </a:r>
            <a:r>
              <a:rPr lang="es-ES" dirty="0" err="1"/>
              <a:t>Chevalier</a:t>
            </a:r>
            <a:r>
              <a:rPr lang="es-ES" dirty="0"/>
              <a:t>, Director de la Casa de Velázquez, se pone en contacto con:</a:t>
            </a:r>
          </a:p>
          <a:p>
            <a:pPr lvl="1"/>
            <a:r>
              <a:rPr lang="es-ES" dirty="0"/>
              <a:t>Instituto de Altos Estudios Cinematográficos</a:t>
            </a:r>
          </a:p>
          <a:p>
            <a:pPr lvl="1"/>
            <a:r>
              <a:rPr lang="es-ES" dirty="0"/>
              <a:t>Academia de Bellas Artes</a:t>
            </a:r>
          </a:p>
          <a:p>
            <a:pPr lvl="1"/>
            <a:r>
              <a:rPr lang="es-ES" dirty="0"/>
              <a:t>René Clair</a:t>
            </a:r>
          </a:p>
          <a:p>
            <a:r>
              <a:rPr lang="es-ES" dirty="0"/>
              <a:t>1972: Previsión de recibir al primer cineasta (“</a:t>
            </a:r>
            <a:r>
              <a:rPr lang="es-ES" dirty="0" err="1"/>
              <a:t>jeune</a:t>
            </a:r>
            <a:r>
              <a:rPr lang="es-ES" dirty="0"/>
              <a:t> </a:t>
            </a:r>
            <a:r>
              <a:rPr lang="es-ES" dirty="0" err="1"/>
              <a:t>homme</a:t>
            </a:r>
            <a:r>
              <a:rPr lang="es-ES" dirty="0"/>
              <a:t>”)</a:t>
            </a:r>
          </a:p>
          <a:p>
            <a:pPr lvl="1"/>
            <a:r>
              <a:rPr lang="es-ES" dirty="0"/>
              <a:t>3.400 francos al año (soltero)</a:t>
            </a:r>
          </a:p>
          <a:p>
            <a:pPr lvl="1"/>
            <a:r>
              <a:rPr lang="es-ES" dirty="0"/>
              <a:t>Taller y alojamiento incluido (si no tiene niños/as)</a:t>
            </a:r>
          </a:p>
          <a:p>
            <a:pPr lvl="1"/>
            <a:r>
              <a:rPr lang="es-ES" dirty="0"/>
              <a:t>Sala de proyección y proyector de 16 mm</a:t>
            </a:r>
          </a:p>
          <a:p>
            <a:pPr lvl="1"/>
            <a:r>
              <a:rPr lang="es-ES" dirty="0"/>
              <a:t>“Cortometrajes sobre fiestas y tradiciones populares españolas antes de que desaparezcan”</a:t>
            </a:r>
          </a:p>
          <a:p>
            <a:pPr lvl="1"/>
            <a:r>
              <a:rPr lang="es-ES" dirty="0"/>
              <a:t>Los candidatos deben presentar su obra anterior</a:t>
            </a:r>
          </a:p>
          <a:p>
            <a:r>
              <a:rPr lang="es-ES" b="1" dirty="0"/>
              <a:t>Septiembre de 1973: </a:t>
            </a:r>
            <a:r>
              <a:rPr lang="es-ES" dirty="0"/>
              <a:t>Pierre Gauge se convierte en el primer cineasta de la Casa de Velázquez</a:t>
            </a:r>
          </a:p>
          <a:p>
            <a:pPr marL="530352" lvl="1" indent="0">
              <a:buNone/>
            </a:pPr>
            <a:endParaRPr lang="es-ES" dirty="0"/>
          </a:p>
          <a:p>
            <a:pPr lvl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03382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485DA84-CB73-4E5E-9864-2460CE280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49185E-361A-421B-8F2D-11C7FFC686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4B85BAA-C37F-44B4-B427-B4F10EBB4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26240" y="-4668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DC4EE06-D7B4-4FAC-A561-38A1C3802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018D83B-903C-4782-B1BB-A45164A71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2624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785589A-A5AC-409A-B2A2-24D871B4C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867" y="158782"/>
            <a:ext cx="11870265" cy="65378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95AD7AA6-9A09-E27A-A549-55C83A7D9A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766246"/>
              </p:ext>
            </p:extLst>
          </p:nvPr>
        </p:nvGraphicFramePr>
        <p:xfrm>
          <a:off x="482600" y="480515"/>
          <a:ext cx="11226799" cy="5892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ángulo 4">
            <a:extLst>
              <a:ext uri="{FF2B5EF4-FFF2-40B4-BE49-F238E27FC236}">
                <a16:creationId xmlns:a16="http://schemas.microsoft.com/office/drawing/2014/main" id="{4D41114C-E46F-4A91-267B-B1E5D647D94C}"/>
              </a:ext>
            </a:extLst>
          </p:cNvPr>
          <p:cNvSpPr/>
          <p:nvPr/>
        </p:nvSpPr>
        <p:spPr>
          <a:xfrm>
            <a:off x="803890" y="2947458"/>
            <a:ext cx="8494643" cy="344408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BD28667-F157-3B66-BBB6-2B3717F4BFEB}"/>
              </a:ext>
            </a:extLst>
          </p:cNvPr>
          <p:cNvSpPr/>
          <p:nvPr/>
        </p:nvSpPr>
        <p:spPr>
          <a:xfrm>
            <a:off x="9298534" y="807232"/>
            <a:ext cx="2410866" cy="55843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E927A37-B77B-C3F0-C382-C95DEE57329C}"/>
              </a:ext>
            </a:extLst>
          </p:cNvPr>
          <p:cNvSpPr txBox="1"/>
          <p:nvPr/>
        </p:nvSpPr>
        <p:spPr>
          <a:xfrm>
            <a:off x="3613701" y="2480007"/>
            <a:ext cx="4586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Fondo antiguo: 41 años = 24 cineastas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A42026E-DF97-A96B-ADDA-3273EE864582}"/>
              </a:ext>
            </a:extLst>
          </p:cNvPr>
          <p:cNvSpPr txBox="1"/>
          <p:nvPr/>
        </p:nvSpPr>
        <p:spPr>
          <a:xfrm>
            <a:off x="9298533" y="155264"/>
            <a:ext cx="2549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Fondo moderno:</a:t>
            </a:r>
          </a:p>
          <a:p>
            <a:pPr algn="ctr"/>
            <a:r>
              <a:rPr lang="es-ES" dirty="0"/>
              <a:t>11 años = 31 cineastas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409F1DA-2893-E0DE-96A2-F48AED2FC8CB}"/>
              </a:ext>
            </a:extLst>
          </p:cNvPr>
          <p:cNvSpPr txBox="1"/>
          <p:nvPr/>
        </p:nvSpPr>
        <p:spPr>
          <a:xfrm>
            <a:off x="5549018" y="6368284"/>
            <a:ext cx="6116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*Xavier Baudoin, Director de Estudios Artísticos (2012-2018)</a:t>
            </a:r>
          </a:p>
        </p:txBody>
      </p:sp>
    </p:spTree>
    <p:extLst>
      <p:ext uri="{BB962C8B-B14F-4D97-AF65-F5344CB8AC3E}">
        <p14:creationId xmlns:p14="http://schemas.microsoft.com/office/powerpoint/2010/main" val="37542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  <p:bldP spid="12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287736-BA42-D05C-8ABE-FB279FE4D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MATERIALES FÍLMICOS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582731-305A-3502-58F3-BBF6716CF4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294998" cy="3886201"/>
          </a:xfrm>
        </p:spPr>
        <p:txBody>
          <a:bodyPr>
            <a:normAutofit/>
          </a:bodyPr>
          <a:lstStyle/>
          <a:p>
            <a:r>
              <a:rPr lang="es-ES" dirty="0"/>
              <a:t>FONDO ANTIGUO (1973-2013)</a:t>
            </a:r>
          </a:p>
          <a:p>
            <a:endParaRPr lang="es-ES" dirty="0"/>
          </a:p>
          <a:p>
            <a:pPr lvl="1"/>
            <a:r>
              <a:rPr lang="es-ES" dirty="0"/>
              <a:t>MATERIALES FÍLMICOS:</a:t>
            </a:r>
          </a:p>
          <a:p>
            <a:pPr lvl="2"/>
            <a:r>
              <a:rPr lang="es-ES" dirty="0"/>
              <a:t>35 mm</a:t>
            </a:r>
          </a:p>
          <a:p>
            <a:pPr lvl="2"/>
            <a:r>
              <a:rPr lang="es-ES" dirty="0"/>
              <a:t>16 mm</a:t>
            </a:r>
          </a:p>
          <a:p>
            <a:pPr lvl="2"/>
            <a:r>
              <a:rPr lang="es-ES" dirty="0"/>
              <a:t>VHS</a:t>
            </a:r>
          </a:p>
          <a:p>
            <a:pPr lvl="2"/>
            <a:r>
              <a:rPr lang="es-ES" dirty="0"/>
              <a:t>DVD / </a:t>
            </a:r>
            <a:r>
              <a:rPr lang="es-ES" dirty="0" err="1"/>
              <a:t>Bluray</a:t>
            </a:r>
            <a:endParaRPr lang="es-ES" dirty="0"/>
          </a:p>
          <a:p>
            <a:pPr lvl="2"/>
            <a:r>
              <a:rPr lang="es-ES" dirty="0"/>
              <a:t>Copia digital</a:t>
            </a:r>
          </a:p>
          <a:p>
            <a:pPr marL="987552" lvl="2" indent="0">
              <a:buNone/>
            </a:pPr>
            <a:endParaRPr lang="es-ES" dirty="0"/>
          </a:p>
          <a:p>
            <a:pPr marL="987552" lvl="2" indent="0">
              <a:buNone/>
            </a:pPr>
            <a:r>
              <a:rPr lang="es-ES" dirty="0">
                <a:solidFill>
                  <a:srgbClr val="FF0000"/>
                </a:solidFill>
              </a:rPr>
              <a:t>Copias deterioradas o ilegibles en algunos casos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EBA6475-E332-8C99-4A22-1FED5AB650B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s-ES" dirty="0"/>
              <a:t>FONDO MODERNO (2014-2025)</a:t>
            </a:r>
          </a:p>
          <a:p>
            <a:endParaRPr lang="es-ES" dirty="0"/>
          </a:p>
          <a:p>
            <a:pPr lvl="1"/>
            <a:r>
              <a:rPr lang="es-ES" dirty="0"/>
              <a:t>MATERIALES FÍLMICOS</a:t>
            </a:r>
          </a:p>
          <a:p>
            <a:pPr lvl="2"/>
            <a:r>
              <a:rPr lang="es-ES" dirty="0"/>
              <a:t>DVD / </a:t>
            </a:r>
            <a:r>
              <a:rPr lang="es-ES" dirty="0" err="1"/>
              <a:t>Bluray</a:t>
            </a:r>
            <a:endParaRPr lang="es-ES" dirty="0"/>
          </a:p>
          <a:p>
            <a:pPr lvl="2"/>
            <a:r>
              <a:rPr lang="es-ES" dirty="0"/>
              <a:t>No se han encontrado</a:t>
            </a:r>
          </a:p>
        </p:txBody>
      </p:sp>
      <p:pic>
        <p:nvPicPr>
          <p:cNvPr id="1026" name="Picture 2" descr="Tira de película - Iconos gratis de cine">
            <a:extLst>
              <a:ext uri="{FF2B5EF4-FFF2-40B4-BE49-F238E27FC236}">
                <a16:creationId xmlns:a16="http://schemas.microsoft.com/office/drawing/2014/main" id="{3DCA2FAD-FBDD-4D74-4905-3EACE42E3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970" y="43364"/>
            <a:ext cx="2242635" cy="224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ilmoteca Española - Ficha de entidad en Tebeosfera">
            <a:extLst>
              <a:ext uri="{FF2B5EF4-FFF2-40B4-BE49-F238E27FC236}">
                <a16:creationId xmlns:a16="http://schemas.microsoft.com/office/drawing/2014/main" id="{60CD0308-598D-7E9F-D942-B5C860773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716" y="5523698"/>
            <a:ext cx="1564810" cy="1297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32E1B35-7DCF-29E3-EC81-79724E172A12}"/>
              </a:ext>
            </a:extLst>
          </p:cNvPr>
          <p:cNvSpPr txBox="1"/>
          <p:nvPr/>
        </p:nvSpPr>
        <p:spPr>
          <a:xfrm>
            <a:off x="5814555" y="5154366"/>
            <a:ext cx="1927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Colaboración con:</a:t>
            </a:r>
          </a:p>
        </p:txBody>
      </p:sp>
    </p:spTree>
    <p:extLst>
      <p:ext uri="{BB962C8B-B14F-4D97-AF65-F5344CB8AC3E}">
        <p14:creationId xmlns:p14="http://schemas.microsoft.com/office/powerpoint/2010/main" val="1598024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5E843-4FDB-91FB-63D5-7B59DEA71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BCF2EF-11D2-95B3-1960-AF034FBC8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DOCUMENTACIÓN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1EAA2A-04E0-1FCE-7842-F67D00765D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FONDO ANTIGUO (1973-2013)</a:t>
            </a:r>
          </a:p>
          <a:p>
            <a:endParaRPr lang="es-ES" dirty="0"/>
          </a:p>
          <a:p>
            <a:pPr lvl="1"/>
            <a:r>
              <a:rPr lang="es-ES" dirty="0"/>
              <a:t>DOCUMENTACIÓN:</a:t>
            </a:r>
          </a:p>
          <a:p>
            <a:pPr lvl="2"/>
            <a:r>
              <a:rPr lang="es-ES" dirty="0" err="1"/>
              <a:t>Bilan</a:t>
            </a:r>
            <a:r>
              <a:rPr lang="es-ES" dirty="0"/>
              <a:t> </a:t>
            </a:r>
            <a:r>
              <a:rPr lang="es-ES" dirty="0" err="1"/>
              <a:t>d’activité</a:t>
            </a:r>
            <a:endParaRPr lang="es-ES" dirty="0"/>
          </a:p>
          <a:p>
            <a:pPr lvl="2"/>
            <a:r>
              <a:rPr lang="es-ES" dirty="0"/>
              <a:t>Demande de </a:t>
            </a:r>
            <a:r>
              <a:rPr lang="es-ES" dirty="0" err="1"/>
              <a:t>renouvellement</a:t>
            </a:r>
            <a:endParaRPr lang="es-ES" dirty="0"/>
          </a:p>
          <a:p>
            <a:pPr lvl="2"/>
            <a:r>
              <a:rPr lang="es-ES" dirty="0"/>
              <a:t>Otros documentos relacionados con sus proyectos/estancia</a:t>
            </a:r>
          </a:p>
          <a:p>
            <a:pPr lvl="2"/>
            <a:endParaRPr lang="es-ES" dirty="0"/>
          </a:p>
          <a:p>
            <a:pPr marL="987552" lvl="2" indent="0">
              <a:buNone/>
            </a:pPr>
            <a:r>
              <a:rPr lang="es-ES" dirty="0">
                <a:solidFill>
                  <a:srgbClr val="FF0000"/>
                </a:solidFill>
              </a:rPr>
              <a:t>Digitalización en curso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09DFE48-8CFD-6F6E-0587-8DC1DEE92D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25402" y="2285999"/>
            <a:ext cx="4748481" cy="3886201"/>
          </a:xfrm>
        </p:spPr>
        <p:txBody>
          <a:bodyPr>
            <a:normAutofit/>
          </a:bodyPr>
          <a:lstStyle/>
          <a:p>
            <a:r>
              <a:rPr lang="es-ES" dirty="0"/>
              <a:t>FONDO MODERNO (2014-2025)</a:t>
            </a:r>
          </a:p>
          <a:p>
            <a:endParaRPr lang="es-ES" dirty="0"/>
          </a:p>
          <a:p>
            <a:pPr lvl="1"/>
            <a:r>
              <a:rPr lang="es-ES" dirty="0"/>
              <a:t>DOCUMENTACIÓN:</a:t>
            </a:r>
          </a:p>
          <a:p>
            <a:pPr lvl="2"/>
            <a:r>
              <a:rPr lang="es-ES" dirty="0"/>
              <a:t>Perfil en la página web de la CVZ</a:t>
            </a:r>
          </a:p>
          <a:p>
            <a:pPr lvl="2"/>
            <a:r>
              <a:rPr lang="es-ES" dirty="0" err="1"/>
              <a:t>Rapport</a:t>
            </a:r>
            <a:r>
              <a:rPr lang="es-ES" dirty="0"/>
              <a:t> </a:t>
            </a:r>
            <a:r>
              <a:rPr lang="es-ES" dirty="0" err="1"/>
              <a:t>d’activité</a:t>
            </a:r>
            <a:r>
              <a:rPr lang="es-ES" dirty="0"/>
              <a:t> de la CVZ</a:t>
            </a:r>
          </a:p>
          <a:p>
            <a:pPr lvl="2"/>
            <a:r>
              <a:rPr lang="es-ES" dirty="0"/>
              <a:t>Material promocional</a:t>
            </a:r>
          </a:p>
          <a:p>
            <a:pPr marL="987552" lvl="2" indent="0">
              <a:buNone/>
            </a:pPr>
            <a:endParaRPr lang="es-ES" dirty="0"/>
          </a:p>
          <a:p>
            <a:pPr marL="987552" lvl="2" indent="0">
              <a:buNone/>
            </a:pPr>
            <a:endParaRPr lang="es-ES" dirty="0"/>
          </a:p>
          <a:p>
            <a:pPr marL="987552" lvl="2" indent="0">
              <a:buNone/>
            </a:pPr>
            <a:r>
              <a:rPr lang="es-ES" dirty="0">
                <a:solidFill>
                  <a:srgbClr val="FF0000"/>
                </a:solidFill>
              </a:rPr>
              <a:t>Falta el proyecto final en muchos casos</a:t>
            </a:r>
          </a:p>
        </p:txBody>
      </p:sp>
      <p:pic>
        <p:nvPicPr>
          <p:cNvPr id="3074" name="Picture 2" descr="Papelería papeles apilados - Iconos gratis de herramientas y utensilios">
            <a:extLst>
              <a:ext uri="{FF2B5EF4-FFF2-40B4-BE49-F238E27FC236}">
                <a16:creationId xmlns:a16="http://schemas.microsoft.com/office/drawing/2014/main" id="{7100555C-185F-491F-10D6-09B42FAA8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447561" y="-278781"/>
            <a:ext cx="2564780" cy="256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4238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91D51-10B2-0035-FE47-BF929AE0C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7A09BD-1857-54AB-F96F-FD764F6F6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NACIONALIDADES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9554E7-9966-D96F-D815-71F68F2D5B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294998" cy="4366592"/>
          </a:xfrm>
        </p:spPr>
        <p:txBody>
          <a:bodyPr>
            <a:normAutofit fontScale="70000" lnSpcReduction="20000"/>
          </a:bodyPr>
          <a:lstStyle/>
          <a:p>
            <a:r>
              <a:rPr lang="es-ES" sz="2600" dirty="0"/>
              <a:t>FONDO ANTIGUO (1973-2013)</a:t>
            </a:r>
          </a:p>
          <a:p>
            <a:endParaRPr lang="es-ES" dirty="0"/>
          </a:p>
          <a:p>
            <a:pPr lvl="1"/>
            <a:r>
              <a:rPr lang="es-ES" dirty="0"/>
              <a:t>Nacionalidades:</a:t>
            </a:r>
          </a:p>
          <a:p>
            <a:pPr lvl="2"/>
            <a:r>
              <a:rPr lang="es-ES" dirty="0"/>
              <a:t>Francia (22)</a:t>
            </a:r>
          </a:p>
          <a:p>
            <a:pPr lvl="2"/>
            <a:r>
              <a:rPr lang="es-ES" dirty="0"/>
              <a:t>España (1)</a:t>
            </a:r>
          </a:p>
          <a:p>
            <a:pPr lvl="2"/>
            <a:r>
              <a:rPr lang="es-ES" dirty="0"/>
              <a:t>Bélgica (1)</a:t>
            </a:r>
          </a:p>
          <a:p>
            <a:pPr marL="987552" lvl="2" indent="0">
              <a:buNone/>
            </a:pPr>
            <a:endParaRPr lang="es-ES" dirty="0"/>
          </a:p>
          <a:p>
            <a:pPr marL="987552" lvl="2" indent="0">
              <a:buNone/>
            </a:pPr>
            <a:endParaRPr lang="es-ES" dirty="0"/>
          </a:p>
          <a:p>
            <a:pPr marL="987552" lvl="2" indent="0">
              <a:lnSpc>
                <a:spcPct val="120000"/>
              </a:lnSpc>
              <a:buNone/>
            </a:pPr>
            <a:endParaRPr lang="es-ES" sz="2500" dirty="0">
              <a:solidFill>
                <a:srgbClr val="FF0000"/>
              </a:solidFill>
            </a:endParaRPr>
          </a:p>
          <a:p>
            <a:pPr marL="987552" lvl="2" indent="0">
              <a:lnSpc>
                <a:spcPct val="120000"/>
              </a:lnSpc>
              <a:buNone/>
            </a:pPr>
            <a:endParaRPr lang="es-ES" sz="2500" dirty="0">
              <a:solidFill>
                <a:srgbClr val="FF0000"/>
              </a:solidFill>
            </a:endParaRPr>
          </a:p>
          <a:p>
            <a:pPr marL="987552" lvl="2" indent="0">
              <a:lnSpc>
                <a:spcPct val="120000"/>
              </a:lnSpc>
              <a:buNone/>
            </a:pPr>
            <a:endParaRPr lang="es-ES" sz="2500" dirty="0">
              <a:solidFill>
                <a:srgbClr val="FF0000"/>
              </a:solidFill>
            </a:endParaRPr>
          </a:p>
          <a:p>
            <a:pPr marL="987552" lvl="2" indent="0">
              <a:lnSpc>
                <a:spcPct val="120000"/>
              </a:lnSpc>
              <a:buNone/>
            </a:pPr>
            <a:endParaRPr lang="es-ES" sz="2500" dirty="0">
              <a:solidFill>
                <a:srgbClr val="FF0000"/>
              </a:solidFill>
            </a:endParaRPr>
          </a:p>
          <a:p>
            <a:pPr marL="987552" lvl="2" indent="0">
              <a:lnSpc>
                <a:spcPct val="120000"/>
              </a:lnSpc>
              <a:buNone/>
            </a:pPr>
            <a:r>
              <a:rPr lang="es-ES" sz="2500" dirty="0">
                <a:solidFill>
                  <a:srgbClr val="FF0000"/>
                </a:solidFill>
              </a:rPr>
              <a:t>Predominio de cineastas de nacionalidad francesa</a:t>
            </a:r>
          </a:p>
          <a:p>
            <a:pPr marL="987552" lvl="2" indent="0">
              <a:buNone/>
            </a:pP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EE8C7CA-E1D6-D20F-BEAA-BEE39F2906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25402" y="2285999"/>
            <a:ext cx="4685937" cy="4366592"/>
          </a:xfrm>
        </p:spPr>
        <p:txBody>
          <a:bodyPr>
            <a:normAutofit fontScale="70000" lnSpcReduction="20000"/>
          </a:bodyPr>
          <a:lstStyle/>
          <a:p>
            <a:r>
              <a:rPr lang="es-ES" sz="2600" dirty="0"/>
              <a:t>FONDO MODERNO (2014-2025)</a:t>
            </a:r>
          </a:p>
          <a:p>
            <a:endParaRPr lang="es-ES" dirty="0"/>
          </a:p>
          <a:p>
            <a:pPr lvl="1"/>
            <a:r>
              <a:rPr lang="es-ES" dirty="0"/>
              <a:t>Nacionalidades:</a:t>
            </a:r>
          </a:p>
          <a:p>
            <a:pPr lvl="2"/>
            <a:r>
              <a:rPr lang="es-ES" dirty="0"/>
              <a:t>Francia (15)</a:t>
            </a:r>
          </a:p>
          <a:p>
            <a:pPr lvl="2"/>
            <a:r>
              <a:rPr lang="es-ES" dirty="0"/>
              <a:t>España (5)</a:t>
            </a:r>
          </a:p>
          <a:p>
            <a:pPr lvl="2"/>
            <a:r>
              <a:rPr lang="es-ES" dirty="0"/>
              <a:t>Portugal (2)</a:t>
            </a:r>
          </a:p>
          <a:p>
            <a:pPr lvl="2"/>
            <a:r>
              <a:rPr lang="es-ES" dirty="0"/>
              <a:t>México (2)</a:t>
            </a:r>
          </a:p>
          <a:p>
            <a:pPr lvl="2"/>
            <a:r>
              <a:rPr lang="es-ES" dirty="0"/>
              <a:t>Chile (2)</a:t>
            </a:r>
          </a:p>
          <a:p>
            <a:pPr lvl="2"/>
            <a:r>
              <a:rPr lang="es-ES" dirty="0"/>
              <a:t>Argentina (1)</a:t>
            </a:r>
          </a:p>
          <a:p>
            <a:pPr lvl="2"/>
            <a:r>
              <a:rPr lang="es-ES" dirty="0"/>
              <a:t>Marruecos (1)</a:t>
            </a:r>
          </a:p>
          <a:p>
            <a:pPr lvl="2"/>
            <a:r>
              <a:rPr lang="es-ES" dirty="0"/>
              <a:t>Argelia (1)</a:t>
            </a:r>
          </a:p>
          <a:p>
            <a:pPr lvl="2"/>
            <a:r>
              <a:rPr lang="es-ES" dirty="0"/>
              <a:t>Malí (1)</a:t>
            </a:r>
          </a:p>
          <a:p>
            <a:pPr lvl="2"/>
            <a:r>
              <a:rPr lang="es-ES" dirty="0"/>
              <a:t>Irán (1)</a:t>
            </a:r>
          </a:p>
          <a:p>
            <a:pPr marL="987552" lvl="2" indent="0">
              <a:buNone/>
            </a:pPr>
            <a:endParaRPr lang="es-ES" dirty="0"/>
          </a:p>
          <a:p>
            <a:pPr marL="987552" lvl="2" indent="0">
              <a:lnSpc>
                <a:spcPct val="120000"/>
              </a:lnSpc>
              <a:buNone/>
            </a:pPr>
            <a:r>
              <a:rPr lang="es-ES" sz="2600" dirty="0">
                <a:solidFill>
                  <a:srgbClr val="FF0000"/>
                </a:solidFill>
              </a:rPr>
              <a:t>Variedad de nacionalidades: Europa, América Latina, África y Asia</a:t>
            </a:r>
          </a:p>
        </p:txBody>
      </p:sp>
      <p:pic>
        <p:nvPicPr>
          <p:cNvPr id="2054" name="Picture 6" descr="Icono de Globo terráqueo Special Lineal | Freepik">
            <a:extLst>
              <a:ext uri="{FF2B5EF4-FFF2-40B4-BE49-F238E27FC236}">
                <a16:creationId xmlns:a16="http://schemas.microsoft.com/office/drawing/2014/main" id="{8C7FC810-ED81-4E17-60E3-930ECEBCD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8793" y="0"/>
            <a:ext cx="1965092" cy="1965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401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7E444-FC99-A81F-43F7-876081DE6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CC7F0C-7783-F959-B7A8-BC98BDA2E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GÉNERO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4623A8-CF9D-2944-020E-8F10D2ED1E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294998" cy="4366592"/>
          </a:xfrm>
        </p:spPr>
        <p:txBody>
          <a:bodyPr>
            <a:normAutofit fontScale="85000" lnSpcReduction="20000"/>
          </a:bodyPr>
          <a:lstStyle/>
          <a:p>
            <a:r>
              <a:rPr lang="es-ES" sz="2600" dirty="0"/>
              <a:t>FONDO ANTIGUO (1973-2013)</a:t>
            </a:r>
          </a:p>
          <a:p>
            <a:endParaRPr lang="es-ES" dirty="0"/>
          </a:p>
          <a:p>
            <a:pPr lvl="1"/>
            <a:r>
              <a:rPr lang="es-ES" sz="2600" dirty="0"/>
              <a:t>Género:</a:t>
            </a:r>
          </a:p>
          <a:p>
            <a:pPr lvl="2"/>
            <a:r>
              <a:rPr lang="es-ES" sz="2600" dirty="0"/>
              <a:t>Mujeres (11)</a:t>
            </a:r>
          </a:p>
          <a:p>
            <a:pPr lvl="2"/>
            <a:r>
              <a:rPr lang="es-ES" sz="2600" dirty="0"/>
              <a:t>Hombres (13)</a:t>
            </a:r>
          </a:p>
          <a:p>
            <a:pPr marL="987552" lvl="2" indent="0">
              <a:buNone/>
            </a:pPr>
            <a:endParaRPr lang="es-ES" dirty="0"/>
          </a:p>
          <a:p>
            <a:pPr marL="987552" lvl="2" indent="0">
              <a:lnSpc>
                <a:spcPct val="120000"/>
              </a:lnSpc>
              <a:buNone/>
            </a:pPr>
            <a:endParaRPr lang="es-ES" sz="2500" dirty="0">
              <a:solidFill>
                <a:srgbClr val="FF0000"/>
              </a:solidFill>
            </a:endParaRPr>
          </a:p>
          <a:p>
            <a:pPr marL="987552" lvl="2" indent="0">
              <a:lnSpc>
                <a:spcPct val="120000"/>
              </a:lnSpc>
              <a:buNone/>
            </a:pPr>
            <a:endParaRPr lang="es-ES" sz="2500" dirty="0">
              <a:solidFill>
                <a:srgbClr val="FF0000"/>
              </a:solidFill>
            </a:endParaRPr>
          </a:p>
          <a:p>
            <a:pPr marL="987552" lvl="2" indent="0">
              <a:lnSpc>
                <a:spcPct val="120000"/>
              </a:lnSpc>
              <a:buNone/>
            </a:pPr>
            <a:r>
              <a:rPr lang="es-ES" sz="2500" dirty="0">
                <a:solidFill>
                  <a:srgbClr val="FF0000"/>
                </a:solidFill>
              </a:rPr>
              <a:t>Escasa documentación sobre las mujeres residentes cineastas de este periodo</a:t>
            </a:r>
          </a:p>
          <a:p>
            <a:pPr marL="987552" lvl="2" indent="0">
              <a:buNone/>
            </a:pP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8ACB45C-70A9-219F-C64A-BBCC347D5F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25402" y="2285999"/>
            <a:ext cx="4685937" cy="4366592"/>
          </a:xfrm>
        </p:spPr>
        <p:txBody>
          <a:bodyPr>
            <a:normAutofit fontScale="85000" lnSpcReduction="20000"/>
          </a:bodyPr>
          <a:lstStyle/>
          <a:p>
            <a:r>
              <a:rPr lang="es-ES" sz="2600" dirty="0"/>
              <a:t>FONDO MODERNO (2014-2025)</a:t>
            </a:r>
          </a:p>
          <a:p>
            <a:endParaRPr lang="es-ES" dirty="0"/>
          </a:p>
          <a:p>
            <a:pPr lvl="1"/>
            <a:r>
              <a:rPr lang="es-ES" sz="2600" dirty="0"/>
              <a:t>Género:</a:t>
            </a:r>
          </a:p>
          <a:p>
            <a:pPr lvl="2"/>
            <a:r>
              <a:rPr lang="es-ES" sz="2600" dirty="0"/>
              <a:t>Mujeres (13)</a:t>
            </a:r>
          </a:p>
          <a:p>
            <a:pPr lvl="2"/>
            <a:r>
              <a:rPr lang="es-ES" sz="2600" dirty="0"/>
              <a:t>Hombres (18)</a:t>
            </a:r>
          </a:p>
          <a:p>
            <a:pPr marL="987552" lvl="2" indent="0">
              <a:buNone/>
            </a:pPr>
            <a:endParaRPr lang="es-ES" dirty="0"/>
          </a:p>
        </p:txBody>
      </p:sp>
      <p:pic>
        <p:nvPicPr>
          <p:cNvPr id="4098" name="Picture 2" descr="Género - Iconos gratis de formas y simbolos">
            <a:extLst>
              <a:ext uri="{FF2B5EF4-FFF2-40B4-BE49-F238E27FC236}">
                <a16:creationId xmlns:a16="http://schemas.microsoft.com/office/drawing/2014/main" id="{2018A816-512A-75C8-E497-3CE345450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3388" y="205409"/>
            <a:ext cx="1874024" cy="1874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0240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abla&#10;&#10;El contenido generado por IA puede ser incorrecto.">
            <a:extLst>
              <a:ext uri="{FF2B5EF4-FFF2-40B4-BE49-F238E27FC236}">
                <a16:creationId xmlns:a16="http://schemas.microsoft.com/office/drawing/2014/main" id="{DFA1000C-83BD-48D2-3F16-CC1FE53C9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502" y="357809"/>
            <a:ext cx="9125778" cy="521473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ECD4074-4088-AAD8-2BF0-54CCCEDADB47}"/>
              </a:ext>
            </a:extLst>
          </p:cNvPr>
          <p:cNvSpPr txBox="1"/>
          <p:nvPr/>
        </p:nvSpPr>
        <p:spPr>
          <a:xfrm>
            <a:off x="4903304" y="5698435"/>
            <a:ext cx="3511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Rapport</a:t>
            </a:r>
            <a:r>
              <a:rPr lang="es-ES" dirty="0"/>
              <a:t> </a:t>
            </a:r>
            <a:r>
              <a:rPr lang="es-ES" dirty="0" err="1"/>
              <a:t>d’activité</a:t>
            </a:r>
            <a:r>
              <a:rPr lang="es-ES" dirty="0"/>
              <a:t> CVZ 2012-2013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2878AA4-09DA-2AF9-D576-73801CFD68D3}"/>
              </a:ext>
            </a:extLst>
          </p:cNvPr>
          <p:cNvSpPr txBox="1"/>
          <p:nvPr/>
        </p:nvSpPr>
        <p:spPr>
          <a:xfrm>
            <a:off x="3345365" y="6315525"/>
            <a:ext cx="6228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rgbClr val="FF0000"/>
                </a:solidFill>
              </a:rPr>
              <a:t>¿Dónde se sitúa la frontera entre cine, vídeo, fotografía-vídeo?</a:t>
            </a:r>
          </a:p>
        </p:txBody>
      </p:sp>
    </p:spTree>
    <p:extLst>
      <p:ext uri="{BB962C8B-B14F-4D97-AF65-F5344CB8AC3E}">
        <p14:creationId xmlns:p14="http://schemas.microsoft.com/office/powerpoint/2010/main" val="1384684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793B903-AB42-42A0-AE97-93D366679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Texto&#10;&#10;El contenido generado por IA puede ser incorrecto.">
            <a:extLst>
              <a:ext uri="{FF2B5EF4-FFF2-40B4-BE49-F238E27FC236}">
                <a16:creationId xmlns:a16="http://schemas.microsoft.com/office/drawing/2014/main" id="{175BEEBA-AB15-B122-79FC-73424493E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186" y="640080"/>
            <a:ext cx="5396558" cy="557784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5E79854-7261-82EC-5A42-D241871BDDEF}"/>
              </a:ext>
            </a:extLst>
          </p:cNvPr>
          <p:cNvSpPr txBox="1"/>
          <p:nvPr/>
        </p:nvSpPr>
        <p:spPr>
          <a:xfrm>
            <a:off x="8471423" y="2286000"/>
            <a:ext cx="3053039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400" dirty="0">
                <a:solidFill>
                  <a:schemeClr val="tx2"/>
                </a:solidFill>
              </a:rPr>
              <a:t>Rapport </a:t>
            </a:r>
            <a:r>
              <a:rPr lang="en-US" sz="2400" dirty="0" err="1">
                <a:solidFill>
                  <a:schemeClr val="tx2"/>
                </a:solidFill>
              </a:rPr>
              <a:t>d’activité</a:t>
            </a:r>
            <a:r>
              <a:rPr lang="en-US" sz="2400" dirty="0">
                <a:solidFill>
                  <a:schemeClr val="tx2"/>
                </a:solidFill>
              </a:rPr>
              <a:t> CVZ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2400" dirty="0">
                <a:solidFill>
                  <a:schemeClr val="tx2"/>
                </a:solidFill>
              </a:rPr>
              <a:t>2015-2016</a:t>
            </a: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36859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316330-6B66-0B45-EFE2-C611B4403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INFORME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9E3156-D69C-8025-3D3D-37CB297C2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Nombre del/la artista</a:t>
            </a:r>
          </a:p>
          <a:p>
            <a:r>
              <a:rPr lang="es-ES" dirty="0"/>
              <a:t>Año de residencia</a:t>
            </a:r>
          </a:p>
          <a:p>
            <a:r>
              <a:rPr lang="es-ES" dirty="0"/>
              <a:t>Nacionalidad</a:t>
            </a:r>
          </a:p>
          <a:p>
            <a:r>
              <a:rPr lang="es-ES" dirty="0"/>
              <a:t>Trayectoria del/la artista tras su estancia en la Casa de Velázquez (incluyendo la eventual finalización del proyecto)</a:t>
            </a:r>
          </a:p>
          <a:p>
            <a:r>
              <a:rPr lang="es-ES" dirty="0"/>
              <a:t>Descripción de la obra de ese/a artista en los fondos de la Casa de Velázquez</a:t>
            </a:r>
          </a:p>
          <a:p>
            <a:r>
              <a:rPr lang="es-ES" dirty="0"/>
              <a:t>Valoración del estado en el que se encuentra la obra.</a:t>
            </a:r>
          </a:p>
        </p:txBody>
      </p:sp>
    </p:spTree>
    <p:extLst>
      <p:ext uri="{BB962C8B-B14F-4D97-AF65-F5344CB8AC3E}">
        <p14:creationId xmlns:p14="http://schemas.microsoft.com/office/powerpoint/2010/main" val="3924787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BBF5A6-0283-1D46-8F9B-F898EE598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Etiquetas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9C17DC-10BA-A691-15F0-F5F27B6D6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5999"/>
            <a:ext cx="9601200" cy="5040351"/>
          </a:xfrm>
        </p:spPr>
        <p:txBody>
          <a:bodyPr>
            <a:normAutofit/>
          </a:bodyPr>
          <a:lstStyle/>
          <a:p>
            <a:r>
              <a:rPr lang="es-ES" sz="2800" dirty="0"/>
              <a:t>Formato y género cinematográfico</a:t>
            </a:r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2EC4FE71-A932-940A-4677-1A3CF1F3313B}"/>
              </a:ext>
            </a:extLst>
          </p:cNvPr>
          <p:cNvSpPr/>
          <p:nvPr/>
        </p:nvSpPr>
        <p:spPr>
          <a:xfrm>
            <a:off x="945993" y="3470819"/>
            <a:ext cx="2709747" cy="71367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Ficción</a:t>
            </a:r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E045F627-8D03-ED67-9B1D-BEFD280ECBD1}"/>
              </a:ext>
            </a:extLst>
          </p:cNvPr>
          <p:cNvSpPr/>
          <p:nvPr/>
        </p:nvSpPr>
        <p:spPr>
          <a:xfrm>
            <a:off x="6503023" y="3470819"/>
            <a:ext cx="2709747" cy="71367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Animación</a:t>
            </a:r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5E457F1C-7768-A8C1-025C-42EF524EE34B}"/>
              </a:ext>
            </a:extLst>
          </p:cNvPr>
          <p:cNvSpPr/>
          <p:nvPr/>
        </p:nvSpPr>
        <p:spPr>
          <a:xfrm>
            <a:off x="3724508" y="3470819"/>
            <a:ext cx="2709747" cy="71367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Documental</a:t>
            </a:r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FDF4F12B-2C06-9DAB-FC1B-3FE1E5A20D03}"/>
              </a:ext>
            </a:extLst>
          </p:cNvPr>
          <p:cNvSpPr/>
          <p:nvPr/>
        </p:nvSpPr>
        <p:spPr>
          <a:xfrm>
            <a:off x="2098278" y="4653771"/>
            <a:ext cx="2709747" cy="71367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Thriller</a:t>
            </a: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CA1E6E3C-290B-DF59-A28A-858526B460CB}"/>
              </a:ext>
            </a:extLst>
          </p:cNvPr>
          <p:cNvSpPr/>
          <p:nvPr/>
        </p:nvSpPr>
        <p:spPr>
          <a:xfrm>
            <a:off x="5012471" y="4645409"/>
            <a:ext cx="2709747" cy="71367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Melodrama</a:t>
            </a:r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D8FEA4D3-AE2E-9D40-B923-D6EA1691EE09}"/>
              </a:ext>
            </a:extLst>
          </p:cNvPr>
          <p:cNvSpPr/>
          <p:nvPr/>
        </p:nvSpPr>
        <p:spPr>
          <a:xfrm>
            <a:off x="7926664" y="4623108"/>
            <a:ext cx="2709747" cy="71367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Cine social</a:t>
            </a:r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B6230995-5F49-4A7F-E23D-8D85121783BB}"/>
              </a:ext>
            </a:extLst>
          </p:cNvPr>
          <p:cNvSpPr/>
          <p:nvPr/>
        </p:nvSpPr>
        <p:spPr>
          <a:xfrm>
            <a:off x="9281537" y="3470819"/>
            <a:ext cx="2709747" cy="71367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/>
              <a:t>Cine experimental</a:t>
            </a:r>
          </a:p>
        </p:txBody>
      </p:sp>
    </p:spTree>
    <p:extLst>
      <p:ext uri="{BB962C8B-B14F-4D97-AF65-F5344CB8AC3E}">
        <p14:creationId xmlns:p14="http://schemas.microsoft.com/office/powerpoint/2010/main" val="159188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D5FB0-D2D1-649D-8D3E-597B68335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F83F0-160C-144E-7684-C14094EF3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Etiquetas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FE00AA-3430-5191-6FF8-6907593CA4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5999"/>
            <a:ext cx="9601200" cy="5040351"/>
          </a:xfrm>
        </p:spPr>
        <p:txBody>
          <a:bodyPr>
            <a:normAutofit/>
          </a:bodyPr>
          <a:lstStyle/>
          <a:p>
            <a:r>
              <a:rPr lang="es-ES" sz="2800" dirty="0"/>
              <a:t>Intersección con otras disciplinas (artísticas)</a:t>
            </a:r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B1665D08-BF1F-D675-2777-52C91F76826B}"/>
              </a:ext>
            </a:extLst>
          </p:cNvPr>
          <p:cNvSpPr/>
          <p:nvPr/>
        </p:nvSpPr>
        <p:spPr>
          <a:xfrm>
            <a:off x="2233956" y="3361157"/>
            <a:ext cx="2709747" cy="71367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Pintura</a:t>
            </a:r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9EFC4F91-CC07-4058-4C18-0C8567E00F07}"/>
              </a:ext>
            </a:extLst>
          </p:cNvPr>
          <p:cNvSpPr/>
          <p:nvPr/>
        </p:nvSpPr>
        <p:spPr>
          <a:xfrm>
            <a:off x="7790986" y="3361157"/>
            <a:ext cx="2709747" cy="71367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Literatura</a:t>
            </a:r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1FA59C58-DAFA-C627-BFB4-D57AFCC25157}"/>
              </a:ext>
            </a:extLst>
          </p:cNvPr>
          <p:cNvSpPr/>
          <p:nvPr/>
        </p:nvSpPr>
        <p:spPr>
          <a:xfrm>
            <a:off x="5012471" y="3361157"/>
            <a:ext cx="2709747" cy="71367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Escultura</a:t>
            </a:r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E5FC0958-1CA9-197A-7F7D-85E1EC15401F}"/>
              </a:ext>
            </a:extLst>
          </p:cNvPr>
          <p:cNvSpPr/>
          <p:nvPr/>
        </p:nvSpPr>
        <p:spPr>
          <a:xfrm>
            <a:off x="2233955" y="4496703"/>
            <a:ext cx="2709747" cy="71367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Música</a:t>
            </a: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E2BC0A49-A793-9924-1B73-29FCE3FE9CD7}"/>
              </a:ext>
            </a:extLst>
          </p:cNvPr>
          <p:cNvSpPr/>
          <p:nvPr/>
        </p:nvSpPr>
        <p:spPr>
          <a:xfrm>
            <a:off x="5012471" y="4496703"/>
            <a:ext cx="2709747" cy="71367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Historia</a:t>
            </a:r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F9AA49B2-1E86-B720-6C33-258C12DD36B8}"/>
              </a:ext>
            </a:extLst>
          </p:cNvPr>
          <p:cNvSpPr/>
          <p:nvPr/>
        </p:nvSpPr>
        <p:spPr>
          <a:xfrm>
            <a:off x="7798420" y="4487422"/>
            <a:ext cx="2709747" cy="71367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Poesía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EAC1B93-ABF1-44E5-7385-BC134E1BCB3D}"/>
              </a:ext>
            </a:extLst>
          </p:cNvPr>
          <p:cNvSpPr txBox="1"/>
          <p:nvPr/>
        </p:nvSpPr>
        <p:spPr>
          <a:xfrm>
            <a:off x="2843561" y="28881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E11AE00F-58A0-7D9A-738D-EB511C7C560A}"/>
              </a:ext>
            </a:extLst>
          </p:cNvPr>
          <p:cNvSpPr/>
          <p:nvPr/>
        </p:nvSpPr>
        <p:spPr>
          <a:xfrm>
            <a:off x="2302724" y="5641530"/>
            <a:ext cx="2709747" cy="71367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Etnografía</a:t>
            </a:r>
          </a:p>
        </p:txBody>
      </p:sp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9113F5FD-2483-7007-66F8-DD73ECC2860C}"/>
              </a:ext>
            </a:extLst>
          </p:cNvPr>
          <p:cNvSpPr/>
          <p:nvPr/>
        </p:nvSpPr>
        <p:spPr>
          <a:xfrm>
            <a:off x="5081240" y="5641530"/>
            <a:ext cx="2709747" cy="71367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Filosofía</a:t>
            </a:r>
          </a:p>
        </p:txBody>
      </p:sp>
      <p:sp>
        <p:nvSpPr>
          <p:cNvPr id="15" name="Rectángulo redondeado 14">
            <a:extLst>
              <a:ext uri="{FF2B5EF4-FFF2-40B4-BE49-F238E27FC236}">
                <a16:creationId xmlns:a16="http://schemas.microsoft.com/office/drawing/2014/main" id="{71E140B3-44CB-A64A-71F4-857E5A742DDF}"/>
              </a:ext>
            </a:extLst>
          </p:cNvPr>
          <p:cNvSpPr/>
          <p:nvPr/>
        </p:nvSpPr>
        <p:spPr>
          <a:xfrm>
            <a:off x="7867189" y="5632249"/>
            <a:ext cx="2709747" cy="71367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Arquitectura</a:t>
            </a:r>
          </a:p>
        </p:txBody>
      </p:sp>
    </p:spTree>
    <p:extLst>
      <p:ext uri="{BB962C8B-B14F-4D97-AF65-F5344CB8AC3E}">
        <p14:creationId xmlns:p14="http://schemas.microsoft.com/office/powerpoint/2010/main" val="548046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3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7444-E708-1C79-4F47-2A42626D2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3123B9-3577-DC24-6242-AA62CFA53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Etiquetas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BC2F84-B5FA-11E7-BBB5-9FF5A563C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5999"/>
            <a:ext cx="9601200" cy="5040351"/>
          </a:xfrm>
        </p:spPr>
        <p:txBody>
          <a:bodyPr>
            <a:normAutofit/>
          </a:bodyPr>
          <a:lstStyle/>
          <a:p>
            <a:r>
              <a:rPr lang="es-ES" sz="2800" dirty="0"/>
              <a:t>Temáticas y geográficas</a:t>
            </a:r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A9B115ED-B3BA-A322-F8CE-D8AABDE13712}"/>
              </a:ext>
            </a:extLst>
          </p:cNvPr>
          <p:cNvSpPr/>
          <p:nvPr/>
        </p:nvSpPr>
        <p:spPr>
          <a:xfrm>
            <a:off x="2233956" y="3361157"/>
            <a:ext cx="2709747" cy="71367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Religión</a:t>
            </a:r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5FC39E44-AFCE-1752-9953-8EA63C55B1A7}"/>
              </a:ext>
            </a:extLst>
          </p:cNvPr>
          <p:cNvSpPr/>
          <p:nvPr/>
        </p:nvSpPr>
        <p:spPr>
          <a:xfrm>
            <a:off x="7790986" y="3361157"/>
            <a:ext cx="2709747" cy="71367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solidFill>
                  <a:schemeClr val="tx1"/>
                </a:solidFill>
              </a:rPr>
              <a:t>Homosexualidad</a:t>
            </a:r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ABA564E7-5087-5529-6479-E5CB8CC75012}"/>
              </a:ext>
            </a:extLst>
          </p:cNvPr>
          <p:cNvSpPr/>
          <p:nvPr/>
        </p:nvSpPr>
        <p:spPr>
          <a:xfrm>
            <a:off x="5012471" y="3361157"/>
            <a:ext cx="2709747" cy="71367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Mujeres</a:t>
            </a:r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EDDF9E53-22EF-4E89-E192-BDF6FAF4C9EA}"/>
              </a:ext>
            </a:extLst>
          </p:cNvPr>
          <p:cNvSpPr/>
          <p:nvPr/>
        </p:nvSpPr>
        <p:spPr>
          <a:xfrm>
            <a:off x="2233956" y="5596634"/>
            <a:ext cx="2709747" cy="713678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Madrid</a:t>
            </a: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80A8B23E-D155-22F5-31E5-AC20FB6EC509}"/>
              </a:ext>
            </a:extLst>
          </p:cNvPr>
          <p:cNvSpPr/>
          <p:nvPr/>
        </p:nvSpPr>
        <p:spPr>
          <a:xfrm>
            <a:off x="5012472" y="5596634"/>
            <a:ext cx="2709747" cy="713678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Toledo</a:t>
            </a:r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062648D4-5D55-9F52-389B-B50DBAFF211C}"/>
              </a:ext>
            </a:extLst>
          </p:cNvPr>
          <p:cNvSpPr/>
          <p:nvPr/>
        </p:nvSpPr>
        <p:spPr>
          <a:xfrm>
            <a:off x="7798421" y="5587353"/>
            <a:ext cx="2709747" cy="71367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/>
              <a:t>Casa de Velázquez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494306A-E2E1-F8CE-39AF-C0782C19755C}"/>
              </a:ext>
            </a:extLst>
          </p:cNvPr>
          <p:cNvSpPr txBox="1"/>
          <p:nvPr/>
        </p:nvSpPr>
        <p:spPr>
          <a:xfrm>
            <a:off x="2843561" y="28881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4F3D8B88-AE31-01B1-7CE4-C6AA0B56D787}"/>
              </a:ext>
            </a:extLst>
          </p:cNvPr>
          <p:cNvSpPr/>
          <p:nvPr/>
        </p:nvSpPr>
        <p:spPr>
          <a:xfrm>
            <a:off x="7798421" y="4189134"/>
            <a:ext cx="2709747" cy="71367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Travestismo</a:t>
            </a:r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22FE5732-1D42-F150-A714-5B6AA7785A8C}"/>
              </a:ext>
            </a:extLst>
          </p:cNvPr>
          <p:cNvSpPr/>
          <p:nvPr/>
        </p:nvSpPr>
        <p:spPr>
          <a:xfrm>
            <a:off x="5012471" y="4189134"/>
            <a:ext cx="2709747" cy="71367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Comunismo</a:t>
            </a:r>
          </a:p>
        </p:txBody>
      </p:sp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9907934C-C72F-35A1-8FED-9998C128EFBF}"/>
              </a:ext>
            </a:extLst>
          </p:cNvPr>
          <p:cNvSpPr/>
          <p:nvPr/>
        </p:nvSpPr>
        <p:spPr>
          <a:xfrm>
            <a:off x="2226521" y="4189134"/>
            <a:ext cx="2709747" cy="71367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Familia</a:t>
            </a:r>
          </a:p>
        </p:txBody>
      </p:sp>
    </p:spTree>
    <p:extLst>
      <p:ext uri="{BB962C8B-B14F-4D97-AF65-F5344CB8AC3E}">
        <p14:creationId xmlns:p14="http://schemas.microsoft.com/office/powerpoint/2010/main" val="151370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9" grpId="0" animBg="1"/>
      <p:bldP spid="11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36C7A-3533-0661-54F4-7F2FF63CB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Bibliografía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6841D2-A090-6508-4671-95E6914A0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05775"/>
            <a:ext cx="9601200" cy="5040351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s-ES" dirty="0" err="1"/>
              <a:t>Chevalier</a:t>
            </a:r>
            <a:r>
              <a:rPr lang="es-ES" dirty="0"/>
              <a:t>, F. (2002). “La </a:t>
            </a:r>
            <a:r>
              <a:rPr lang="es-ES" dirty="0" err="1"/>
              <a:t>présence</a:t>
            </a:r>
            <a:r>
              <a:rPr lang="es-ES" dirty="0"/>
              <a:t> </a:t>
            </a:r>
            <a:r>
              <a:rPr lang="es-ES" dirty="0" err="1"/>
              <a:t>française</a:t>
            </a:r>
            <a:r>
              <a:rPr lang="es-ES" dirty="0"/>
              <a:t> en </a:t>
            </a:r>
            <a:r>
              <a:rPr lang="es-ES" dirty="0" err="1"/>
              <a:t>Espagne</a:t>
            </a:r>
            <a:r>
              <a:rPr lang="es-ES" dirty="0"/>
              <a:t>. La Casa de Velázquez, </a:t>
            </a:r>
            <a:r>
              <a:rPr lang="es-ES" dirty="0" err="1"/>
              <a:t>lieu</a:t>
            </a:r>
            <a:r>
              <a:rPr lang="es-ES" dirty="0"/>
              <a:t> de </a:t>
            </a:r>
            <a:r>
              <a:rPr lang="es-ES" dirty="0" err="1"/>
              <a:t>formation</a:t>
            </a:r>
            <a:r>
              <a:rPr lang="es-ES" dirty="0"/>
              <a:t> et de </a:t>
            </a:r>
            <a:r>
              <a:rPr lang="es-ES" dirty="0" err="1"/>
              <a:t>diffusion</a:t>
            </a:r>
            <a:r>
              <a:rPr lang="es-ES" dirty="0"/>
              <a:t> de la </a:t>
            </a:r>
            <a:r>
              <a:rPr lang="es-ES" dirty="0" err="1"/>
              <a:t>recherche</a:t>
            </a:r>
            <a:r>
              <a:rPr lang="es-ES" dirty="0"/>
              <a:t> </a:t>
            </a:r>
            <a:r>
              <a:rPr lang="es-ES" dirty="0" err="1"/>
              <a:t>française</a:t>
            </a:r>
            <a:r>
              <a:rPr lang="es-ES" dirty="0"/>
              <a:t>”, in </a:t>
            </a:r>
            <a:r>
              <a:rPr lang="es-ES" dirty="0" err="1"/>
              <a:t>Pellistrandi</a:t>
            </a:r>
            <a:r>
              <a:rPr lang="es-ES" dirty="0"/>
              <a:t>, B. </a:t>
            </a:r>
            <a:r>
              <a:rPr lang="es-ES" i="1" dirty="0"/>
              <a:t>La historiografía francesa del siglo XX y su acogida en España</a:t>
            </a:r>
            <a:r>
              <a:rPr lang="es-ES" dirty="0"/>
              <a:t>. Casa de Velázquez, pp. 267-283.</a:t>
            </a:r>
          </a:p>
          <a:p>
            <a:pPr marL="0" indent="0">
              <a:lnSpc>
                <a:spcPct val="120000"/>
              </a:lnSpc>
              <a:buNone/>
            </a:pPr>
            <a:br>
              <a:rPr lang="es-ES" dirty="0"/>
            </a:br>
            <a:r>
              <a:rPr lang="es-ES" dirty="0"/>
              <a:t>Delaunay, J.-M. (2018). </a:t>
            </a:r>
            <a:r>
              <a:rPr lang="es-ES" i="1" dirty="0"/>
              <a:t>Des </a:t>
            </a:r>
            <a:r>
              <a:rPr lang="es-ES" i="1" dirty="0" err="1"/>
              <a:t>palais</a:t>
            </a:r>
            <a:r>
              <a:rPr lang="es-ES" i="1" dirty="0"/>
              <a:t> en </a:t>
            </a:r>
            <a:r>
              <a:rPr lang="es-ES" i="1" dirty="0" err="1"/>
              <a:t>Espagne</a:t>
            </a:r>
            <a:r>
              <a:rPr lang="es-ES" i="1" dirty="0"/>
              <a:t>. </a:t>
            </a:r>
            <a:r>
              <a:rPr lang="es-ES" i="1" dirty="0" err="1"/>
              <a:t>L'École</a:t>
            </a:r>
            <a:r>
              <a:rPr lang="es-ES" i="1" dirty="0"/>
              <a:t> des hautes </a:t>
            </a:r>
            <a:r>
              <a:rPr lang="es-ES" i="1" dirty="0" err="1"/>
              <a:t>études</a:t>
            </a:r>
            <a:r>
              <a:rPr lang="es-ES" i="1" dirty="0"/>
              <a:t> </a:t>
            </a:r>
            <a:r>
              <a:rPr lang="es-ES" i="1" dirty="0" err="1"/>
              <a:t>hispaniques</a:t>
            </a:r>
            <a:r>
              <a:rPr lang="es-ES" i="1" dirty="0"/>
              <a:t> et la Casa de Velázquez </a:t>
            </a:r>
            <a:r>
              <a:rPr lang="es-ES" i="1" dirty="0" err="1"/>
              <a:t>au</a:t>
            </a:r>
            <a:r>
              <a:rPr lang="es-ES" i="1" dirty="0"/>
              <a:t> </a:t>
            </a:r>
            <a:r>
              <a:rPr lang="es-ES" i="1" dirty="0" err="1"/>
              <a:t>cœur</a:t>
            </a:r>
            <a:r>
              <a:rPr lang="es-ES" i="1" dirty="0"/>
              <a:t> des </a:t>
            </a:r>
            <a:r>
              <a:rPr lang="es-ES" i="1" dirty="0" err="1"/>
              <a:t>relations</a:t>
            </a:r>
            <a:r>
              <a:rPr lang="es-ES" i="1" dirty="0"/>
              <a:t> franco-</a:t>
            </a:r>
            <a:r>
              <a:rPr lang="es-ES" i="1" dirty="0" err="1"/>
              <a:t>espagnoles</a:t>
            </a:r>
            <a:r>
              <a:rPr lang="es-ES" i="1" dirty="0"/>
              <a:t> du </a:t>
            </a:r>
            <a:r>
              <a:rPr lang="es-ES" i="1" dirty="0" err="1"/>
              <a:t>xxe</a:t>
            </a:r>
            <a:r>
              <a:rPr lang="es-ES" i="1" dirty="0"/>
              <a:t> </a:t>
            </a:r>
            <a:r>
              <a:rPr lang="es-ES" i="1" dirty="0" err="1"/>
              <a:t>siècle</a:t>
            </a:r>
            <a:r>
              <a:rPr lang="es-ES" i="1" dirty="0"/>
              <a:t> (1898-1979)</a:t>
            </a:r>
            <a:r>
              <a:rPr lang="es-ES" dirty="0"/>
              <a:t>. Casa de Velázquez.</a:t>
            </a:r>
          </a:p>
          <a:p>
            <a:pPr marL="0" indent="0">
              <a:lnSpc>
                <a:spcPct val="120000"/>
              </a:lnSpc>
              <a:buNone/>
            </a:pPr>
            <a:endParaRPr lang="es-ES" dirty="0"/>
          </a:p>
          <a:p>
            <a:pPr marL="0" indent="0">
              <a:lnSpc>
                <a:spcPct val="120000"/>
              </a:lnSpc>
              <a:buNone/>
            </a:pPr>
            <a:r>
              <a:rPr lang="es-ES" dirty="0"/>
              <a:t>Niño, A. (2021). “French </a:t>
            </a:r>
            <a:r>
              <a:rPr lang="es-ES" dirty="0" err="1"/>
              <a:t>Hispanism</a:t>
            </a:r>
            <a:r>
              <a:rPr lang="es-ES" dirty="0"/>
              <a:t> and </a:t>
            </a:r>
            <a:r>
              <a:rPr lang="es-ES" dirty="0" err="1"/>
              <a:t>Spanish</a:t>
            </a:r>
            <a:r>
              <a:rPr lang="es-ES" dirty="0"/>
              <a:t> Cultural </a:t>
            </a:r>
            <a:r>
              <a:rPr lang="es-ES" dirty="0" err="1"/>
              <a:t>Diplomacy</a:t>
            </a:r>
            <a:r>
              <a:rPr lang="es-ES" dirty="0"/>
              <a:t> </a:t>
            </a:r>
            <a:r>
              <a:rPr lang="es-ES" dirty="0" err="1"/>
              <a:t>during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Franco </a:t>
            </a:r>
            <a:r>
              <a:rPr lang="es-ES" dirty="0" err="1"/>
              <a:t>Regime</a:t>
            </a:r>
            <a:r>
              <a:rPr lang="es-ES" dirty="0"/>
              <a:t>”, in </a:t>
            </a:r>
            <a:r>
              <a:rPr lang="es-ES" dirty="0" err="1"/>
              <a:t>Janué</a:t>
            </a:r>
            <a:r>
              <a:rPr lang="es-ES" dirty="0"/>
              <a:t> i Miret, </a:t>
            </a:r>
            <a:r>
              <a:rPr lang="es-ES" dirty="0" err="1"/>
              <a:t>Marició</a:t>
            </a:r>
            <a:r>
              <a:rPr lang="es-ES" dirty="0"/>
              <a:t> y Presas i Puig, Albert (Eds.), </a:t>
            </a:r>
            <a:r>
              <a:rPr lang="es-ES" i="1" dirty="0" err="1"/>
              <a:t>Science</a:t>
            </a:r>
            <a:r>
              <a:rPr lang="es-ES" i="1" dirty="0"/>
              <a:t>, Culture and </a:t>
            </a:r>
            <a:r>
              <a:rPr lang="es-ES" i="1" dirty="0" err="1"/>
              <a:t>National</a:t>
            </a:r>
            <a:r>
              <a:rPr lang="es-ES" i="1" dirty="0"/>
              <a:t> </a:t>
            </a:r>
            <a:r>
              <a:rPr lang="es-ES" i="1" dirty="0" err="1"/>
              <a:t>Identity</a:t>
            </a:r>
            <a:r>
              <a:rPr lang="es-ES" i="1" dirty="0"/>
              <a:t> in </a:t>
            </a:r>
            <a:r>
              <a:rPr lang="es-ES" i="1" dirty="0" err="1"/>
              <a:t>Francoist</a:t>
            </a:r>
            <a:r>
              <a:rPr lang="es-ES" i="1" dirty="0"/>
              <a:t> </a:t>
            </a:r>
            <a:r>
              <a:rPr lang="es-ES" i="1" dirty="0" err="1"/>
              <a:t>Spain</a:t>
            </a:r>
            <a:r>
              <a:rPr lang="es-ES" i="1" dirty="0"/>
              <a:t>, 1939–1959</a:t>
            </a:r>
            <a:r>
              <a:rPr lang="es-ES" dirty="0"/>
              <a:t>, </a:t>
            </a:r>
            <a:r>
              <a:rPr lang="es-ES" dirty="0" err="1"/>
              <a:t>Palgrave</a:t>
            </a:r>
            <a:r>
              <a:rPr lang="es-ES" dirty="0"/>
              <a:t> Macmillan, pp. 303-330.</a:t>
            </a:r>
          </a:p>
          <a:p>
            <a:pPr marL="0" indent="0">
              <a:lnSpc>
                <a:spcPct val="120000"/>
              </a:lnSpc>
              <a:buNone/>
            </a:pPr>
            <a:endParaRPr lang="es-ES" dirty="0"/>
          </a:p>
          <a:p>
            <a:pPr marL="0" indent="0">
              <a:lnSpc>
                <a:spcPct val="120000"/>
              </a:lnSpc>
              <a:buNone/>
            </a:pPr>
            <a:r>
              <a:rPr lang="es-ES" dirty="0" err="1"/>
              <a:t>Ozanam</a:t>
            </a:r>
            <a:r>
              <a:rPr lang="es-ES" dirty="0"/>
              <a:t>, D. (2002). “La Casa de Velázquez, </a:t>
            </a:r>
            <a:r>
              <a:rPr lang="es-ES" dirty="0" err="1"/>
              <a:t>lieu</a:t>
            </a:r>
            <a:r>
              <a:rPr lang="es-ES" dirty="0"/>
              <a:t> de </a:t>
            </a:r>
            <a:r>
              <a:rPr lang="es-ES" dirty="0" err="1"/>
              <a:t>formation</a:t>
            </a:r>
            <a:r>
              <a:rPr lang="es-ES" dirty="0"/>
              <a:t> et de </a:t>
            </a:r>
            <a:r>
              <a:rPr lang="es-ES" dirty="0" err="1"/>
              <a:t>diffusion</a:t>
            </a:r>
            <a:r>
              <a:rPr lang="es-ES" dirty="0"/>
              <a:t> de la </a:t>
            </a:r>
            <a:r>
              <a:rPr lang="es-ES" dirty="0" err="1"/>
              <a:t>recherche</a:t>
            </a:r>
            <a:r>
              <a:rPr lang="es-ES" dirty="0"/>
              <a:t> </a:t>
            </a:r>
            <a:r>
              <a:rPr lang="es-ES" dirty="0" err="1"/>
              <a:t>française</a:t>
            </a:r>
            <a:r>
              <a:rPr lang="es-ES" dirty="0"/>
              <a:t>”, in </a:t>
            </a:r>
            <a:r>
              <a:rPr lang="es-ES" dirty="0" err="1"/>
              <a:t>Pellistrandi</a:t>
            </a:r>
            <a:r>
              <a:rPr lang="es-ES" dirty="0"/>
              <a:t>, B. </a:t>
            </a:r>
            <a:r>
              <a:rPr lang="es-ES" i="1" dirty="0"/>
              <a:t>La historiografía francesa del siglo XX y su acogida en España</a:t>
            </a:r>
            <a:r>
              <a:rPr lang="es-ES" dirty="0"/>
              <a:t>. Casa de Velázquez, pp. 285-293.</a:t>
            </a:r>
          </a:p>
          <a:p>
            <a:pPr marL="0" indent="0">
              <a:lnSpc>
                <a:spcPct val="120000"/>
              </a:lnSpc>
              <a:buNone/>
            </a:pPr>
            <a:endParaRPr lang="es-ES" dirty="0"/>
          </a:p>
          <a:p>
            <a:pPr marL="0" indent="0">
              <a:lnSpc>
                <a:spcPct val="120000"/>
              </a:lnSpc>
              <a:buNone/>
            </a:pPr>
            <a:r>
              <a:rPr lang="es-ES" dirty="0"/>
              <a:t>Pérez, J. (2002). “La Casa de Velázquez de 1989 </a:t>
            </a:r>
            <a:r>
              <a:rPr lang="es-ES" dirty="0" err="1"/>
              <a:t>à</a:t>
            </a:r>
            <a:r>
              <a:rPr lang="es-ES" dirty="0"/>
              <a:t> 1996”, in </a:t>
            </a:r>
            <a:r>
              <a:rPr lang="es-ES" dirty="0" err="1"/>
              <a:t>Pellistrandi</a:t>
            </a:r>
            <a:r>
              <a:rPr lang="es-ES" dirty="0"/>
              <a:t>, B. </a:t>
            </a:r>
            <a:r>
              <a:rPr lang="es-ES" i="1" dirty="0"/>
              <a:t>La historiografía francesa del siglo XX y su acogida en España</a:t>
            </a:r>
            <a:r>
              <a:rPr lang="es-ES" dirty="0"/>
              <a:t>. Casa de Velázquez, pp. 295-397.</a:t>
            </a:r>
          </a:p>
          <a:p>
            <a:pPr marL="0" indent="0">
              <a:lnSpc>
                <a:spcPct val="120000"/>
              </a:lnSpc>
              <a:buNone/>
            </a:pPr>
            <a:endParaRPr lang="es-ES" dirty="0"/>
          </a:p>
          <a:p>
            <a:pPr marL="0" indent="0">
              <a:lnSpc>
                <a:spcPct val="120000"/>
              </a:lnSpc>
              <a:buNone/>
            </a:pPr>
            <a:r>
              <a:rPr lang="es-ES" dirty="0"/>
              <a:t>Rolland, D. Delgado, L. , González E., Niño, A. and Rodríguez, M. (eds.) (2001). </a:t>
            </a:r>
            <a:r>
              <a:rPr lang="es-ES" i="1" dirty="0" err="1"/>
              <a:t>L’Espagne</a:t>
            </a:r>
            <a:r>
              <a:rPr lang="es-ES" i="1" dirty="0"/>
              <a:t>, la France et </a:t>
            </a:r>
            <a:r>
              <a:rPr lang="es-ES" i="1" dirty="0" err="1"/>
              <a:t>l’Amérique</a:t>
            </a:r>
            <a:r>
              <a:rPr lang="es-ES" i="1" dirty="0"/>
              <a:t> Latine. </a:t>
            </a:r>
            <a:r>
              <a:rPr lang="es-ES" i="1" dirty="0" err="1"/>
              <a:t>Politiques</a:t>
            </a:r>
            <a:r>
              <a:rPr lang="es-ES" i="1" dirty="0"/>
              <a:t> </a:t>
            </a:r>
            <a:r>
              <a:rPr lang="es-ES" i="1" dirty="0" err="1"/>
              <a:t>culturelles</a:t>
            </a:r>
            <a:r>
              <a:rPr lang="es-ES" i="1" dirty="0"/>
              <a:t>, </a:t>
            </a:r>
            <a:r>
              <a:rPr lang="es-ES" i="1" dirty="0" err="1"/>
              <a:t>propagandes</a:t>
            </a:r>
            <a:r>
              <a:rPr lang="es-ES" i="1" dirty="0"/>
              <a:t> et </a:t>
            </a:r>
            <a:r>
              <a:rPr lang="es-ES" i="1" dirty="0" err="1"/>
              <a:t>relations</a:t>
            </a:r>
            <a:r>
              <a:rPr lang="es-ES" i="1" dirty="0"/>
              <a:t> </a:t>
            </a:r>
            <a:r>
              <a:rPr lang="es-ES" i="1" dirty="0" err="1"/>
              <a:t>internationales</a:t>
            </a:r>
            <a:r>
              <a:rPr lang="es-ES" i="1" dirty="0"/>
              <a:t>, </a:t>
            </a:r>
            <a:r>
              <a:rPr lang="es-ES" i="1" dirty="0" err="1"/>
              <a:t>XXe</a:t>
            </a:r>
            <a:r>
              <a:rPr lang="es-ES" i="1" dirty="0"/>
              <a:t> </a:t>
            </a:r>
            <a:r>
              <a:rPr lang="es-ES" i="1" dirty="0" err="1"/>
              <a:t>siècle</a:t>
            </a:r>
            <a:r>
              <a:rPr lang="es-ES" dirty="0"/>
              <a:t>. </a:t>
            </a:r>
            <a:r>
              <a:rPr lang="es-ES" dirty="0" err="1"/>
              <a:t>L’Harmattan</a:t>
            </a:r>
            <a:r>
              <a:rPr lang="es-ES" dirty="0"/>
              <a:t>.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0495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E42B2D-AA55-8554-39DF-8AA2CD961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Recomendaciones	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4AE12A-5140-9CDD-2156-14F39A9DB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Conservación de las obras</a:t>
            </a:r>
          </a:p>
          <a:p>
            <a:pPr lvl="1"/>
            <a:r>
              <a:rPr lang="es-ES" dirty="0"/>
              <a:t>Copias de seguridad de DVD/</a:t>
            </a:r>
            <a:r>
              <a:rPr lang="es-ES" dirty="0" err="1"/>
              <a:t>Bluray</a:t>
            </a:r>
            <a:endParaRPr lang="es-ES" dirty="0"/>
          </a:p>
          <a:p>
            <a:pPr lvl="1"/>
            <a:r>
              <a:rPr lang="es-ES" dirty="0"/>
              <a:t>Digitalización de las copias en VHS</a:t>
            </a:r>
          </a:p>
          <a:p>
            <a:pPr lvl="1"/>
            <a:r>
              <a:rPr lang="es-ES" dirty="0"/>
              <a:t>Preservación de las copias en película (16mm y 35mm) y valoración de una eventual digitalización</a:t>
            </a:r>
          </a:p>
          <a:p>
            <a:pPr lvl="1"/>
            <a:endParaRPr lang="es-ES" dirty="0"/>
          </a:p>
          <a:p>
            <a:r>
              <a:rPr lang="es-ES" sz="2400" dirty="0"/>
              <a:t>Ciclo de cine: Visiones sobre España</a:t>
            </a:r>
          </a:p>
          <a:p>
            <a:r>
              <a:rPr lang="es-ES" sz="2400" dirty="0"/>
              <a:t>Memoria fílmica de la Casa de Velázquez</a:t>
            </a:r>
          </a:p>
          <a:p>
            <a:pPr marL="0" indent="0">
              <a:buNone/>
            </a:pPr>
            <a:endParaRPr lang="es-ES" sz="2400" b="1" dirty="0"/>
          </a:p>
          <a:p>
            <a:r>
              <a:rPr lang="es-ES" sz="2400" b="1" dirty="0"/>
              <a:t>Proyecto de investigación</a:t>
            </a:r>
          </a:p>
          <a:p>
            <a:pPr lvl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31489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8C7C5E-91CC-7942-9363-7B5DC2192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MUCHAS GRACIAS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6F0AA7C-D94C-F6F8-D42E-A6C3BE8ED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403" y="4324188"/>
            <a:ext cx="1047532" cy="104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asa de Velázquez">
            <a:extLst>
              <a:ext uri="{FF2B5EF4-FFF2-40B4-BE49-F238E27FC236}">
                <a16:creationId xmlns:a16="http://schemas.microsoft.com/office/drawing/2014/main" id="{4999BE10-D433-6E5E-C5CC-F83700F4E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158" y="4324188"/>
            <a:ext cx="1047532" cy="104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675325"/>
      </p:ext>
    </p:extLst>
  </p:cSld>
  <p:clrMapOvr>
    <a:masterClrMapping/>
  </p:clrMapOvr>
</p:sld>
</file>

<file path=ppt/theme/theme1.xml><?xml version="1.0" encoding="utf-8"?>
<a:theme xmlns:a="http://schemas.openxmlformats.org/drawingml/2006/main" name="Recorte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Recorte</Template>
  <TotalTime>234</TotalTime>
  <Words>1141</Words>
  <Application>Microsoft Macintosh PowerPoint</Application>
  <PresentationFormat>Panorámica</PresentationFormat>
  <Paragraphs>178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1" baseType="lpstr">
      <vt:lpstr>Arial</vt:lpstr>
      <vt:lpstr>Franklin Gothic Book</vt:lpstr>
      <vt:lpstr>Recorte</vt:lpstr>
      <vt:lpstr>Identificación del patrimonio producido por residentes cineastas</vt:lpstr>
      <vt:lpstr>OBJETIVOS DEL PROYECTO DE RECUPERACIÓN DEL FONDO</vt:lpstr>
      <vt:lpstr>METODOLOGÍA</vt:lpstr>
      <vt:lpstr>Orígenes de la disciplina de cine en la Casa de Velázquez</vt:lpstr>
      <vt:lpstr>Presentación de PowerPoint</vt:lpstr>
      <vt:lpstr>MATERIALES FÍLMICOS</vt:lpstr>
      <vt:lpstr>DOCUMENTACIÓN</vt:lpstr>
      <vt:lpstr>NACIONALIDADES</vt:lpstr>
      <vt:lpstr>GÉNERO</vt:lpstr>
      <vt:lpstr>Presentación de PowerPoint</vt:lpstr>
      <vt:lpstr>Presentación de PowerPoint</vt:lpstr>
      <vt:lpstr>INFORME</vt:lpstr>
      <vt:lpstr>Etiquetas</vt:lpstr>
      <vt:lpstr>Etiquetas</vt:lpstr>
      <vt:lpstr>Etiquetas</vt:lpstr>
      <vt:lpstr>Bibliografía</vt:lpstr>
      <vt:lpstr>Recomendaciones </vt:lpstr>
      <vt:lpstr>MUCHAS 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Mercedes Alvarez</dc:creator>
  <cp:lastModifiedBy>Mercedes Alvarez</cp:lastModifiedBy>
  <cp:revision>22</cp:revision>
  <dcterms:created xsi:type="dcterms:W3CDTF">2025-05-14T09:04:06Z</dcterms:created>
  <dcterms:modified xsi:type="dcterms:W3CDTF">2025-05-16T16:29:23Z</dcterms:modified>
</cp:coreProperties>
</file>