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6" r:id="rId5"/>
    <p:sldMasterId id="2147483657" r:id="rId6"/>
    <p:sldMasterId id="2147483658" r:id="rId7"/>
    <p:sldMasterId id="2147483659" r:id="rId8"/>
    <p:sldMasterId id="2147483660" r:id="rId9"/>
    <p:sldMasterId id="2147483661" r:id="rId10"/>
    <p:sldMasterId id="2147483662" r:id="rId11"/>
    <p:sldMasterId id="2147483663" r:id="rId12"/>
  </p:sldMasterIdLst>
  <p:sldIdLst>
    <p:sldId id="256" r:id="rId13"/>
    <p:sldId id="257" r:id="rId14"/>
    <p:sldId id="260" r:id="rId15"/>
    <p:sldId id="261" r:id="rId16"/>
    <p:sldId id="262" r:id="rId17"/>
    <p:sldId id="263" r:id="rId18"/>
    <p:sldId id="258" r:id="rId19"/>
    <p:sldId id="264" r:id="rId20"/>
    <p:sldId id="265" r:id="rId21"/>
    <p:sldId id="266" r:id="rId22"/>
    <p:sldId id="267" r:id="rId23"/>
    <p:sldId id="259" r:id="rId24"/>
    <p:sldId id="268" r:id="rId25"/>
    <p:sldId id="269" r:id="rId26"/>
    <p:sldId id="270" r:id="rId27"/>
    <p:sldId id="271" r:id="rId28"/>
  </p:sldIdLst>
  <p:sldSz cx="12192000" cy="6858000"/>
  <p:notesSz cx="7559675" cy="10691813"/>
  <p:defaultTextStyle>
    <a:defPPr>
      <a:defRPr lang="fr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0"/>
  </p:normalViewPr>
  <p:slideViewPr>
    <p:cSldViewPr snapToGrid="0">
      <p:cViewPr varScale="1">
        <p:scale>
          <a:sx n="87" d="100"/>
          <a:sy n="87" d="100"/>
        </p:scale>
        <p:origin x="10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Master1-Thème-Off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BC72244-4B82-44BA-AB62-0CE2E0155160}" type="slidenum">
              <a:t>‹N°›</a:t>
            </a:fld>
            <a:endParaRPr/>
          </a:p>
        </p:txBody>
      </p:sp>
      <p:sp>
        <p:nvSpPr>
          <p:cNvPr id="4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1-Layout1-title-Diapositive-de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4FC3CC8-FEE2-4AF9-AC12-EDD12CD5942D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Master1-Layout1-title-Diapositive-de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CC6F41F-989C-4206-8B10-2083BF54B7C1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Master1-Layout2-obj-Titre-et-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90EE6EE-0E37-46F2-86C3-C39E43595700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04CA891-C551-434A-8A94-875EEE855D14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E0D4FE5-5EDC-47AC-A6F4-5B92E013F7BB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 anchorCtr="1">
            <a:norm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fr-FR" sz="60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AAE6E15-D60B-4DF6-AC27-051CB3E04491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F821DC9-7A43-4D58-A6C8-077D16B1F26C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rgbClr val="000000"/>
                </a:solidFill>
                <a:uFillTx/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000000"/>
                </a:solidFill>
                <a:uFillTx/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000000"/>
                </a:solidFill>
                <a:uFillTx/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title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3FA6650-C4CE-4286-AA71-F7D4DEEEF514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32F3D67-B84A-4F4C-AD3D-3DA4058DA27F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rgbClr val="000000"/>
                </a:solidFill>
                <a:uFillTx/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000000"/>
                </a:solidFill>
                <a:uFillTx/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000000"/>
                </a:solidFill>
                <a:uFillTx/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600" cy="28526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60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600" cy="15001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rgbClr val="898989"/>
                </a:solidFill>
                <a:uFillTx/>
                <a:latin typeface="Calibri"/>
              </a:rPr>
              <a:t>Cliquez pour modifier les styles du texte du masque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4BBE280-7BC4-4DDE-A1D4-445C0F42AD75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61DD743-040C-4103-866F-7D373D32F761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title"/>
          </p:nvPr>
        </p:nvSpPr>
        <p:spPr>
          <a:xfrm>
            <a:off x="838080" y="1825560"/>
            <a:ext cx="5181480" cy="43513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title"/>
          </p:nvPr>
        </p:nvSpPr>
        <p:spPr>
          <a:xfrm>
            <a:off x="6172200" y="1825560"/>
            <a:ext cx="5181480" cy="43513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C98663D-DBC7-46CD-A201-129C753A6888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FE952D6-27CA-47D4-BE23-949178A613E7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720" cy="824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1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title"/>
          </p:nvPr>
        </p:nvSpPr>
        <p:spPr>
          <a:xfrm>
            <a:off x="839880" y="2505240"/>
            <a:ext cx="5157720" cy="368460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3280" cy="824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</a:pPr>
            <a:r>
              <a:rPr lang="fr-FR" sz="2400" b="1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title"/>
          </p:nvPr>
        </p:nvSpPr>
        <p:spPr>
          <a:xfrm>
            <a:off x="6172200" y="2505240"/>
            <a:ext cx="5183280" cy="368460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72D3147-21B9-437D-BDAA-0DEC8EDBC5C2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" name="PlaceHolder 8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2E70BA-D628-4339-881D-BB6FB250965C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1344D99-8916-4106-BEB8-D0842DE41518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06D3A6-20CF-4DCC-9962-B47721BB49C2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3A91D81-973D-48EE-A113-6D0B69899CA8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98602F2-18C2-41DF-8F0C-F188C27B8898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2280" cy="160020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32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title"/>
          </p:nvPr>
        </p:nvSpPr>
        <p:spPr>
          <a:xfrm>
            <a:off x="5183280" y="987480"/>
            <a:ext cx="6172200" cy="487368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2280" cy="381168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6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77E272C-E51A-4CF5-838D-E7FB6D220144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34F25A0-E55A-4447-8B05-C087CDE3F6BA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2280" cy="160020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32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title"/>
          </p:nvPr>
        </p:nvSpPr>
        <p:spPr>
          <a:xfrm>
            <a:off x="5183280" y="987480"/>
            <a:ext cx="6172200" cy="487368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2280" cy="381168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6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3DD9BAF-907A-4C1A-BE11-8A27FD5695F3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5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D9A3D11-7606-47D5-B64C-5F09294CADA3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600" cy="4351320"/>
          </a:xfrm>
          <a:prstGeom prst="rect">
            <a:avLst/>
          </a:prstGeom>
          <a:noFill/>
          <a:ln w="12600">
            <a:noFill/>
          </a:ln>
        </p:spPr>
        <p:txBody>
          <a:bodyPr vert="eaVert" lIns="45720" tIns="91440" rIns="45720" bIns="91440" anchor="t">
            <a:normAutofit fontScale="85000" lnSpcReduction="9999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E4456AD-A924-431B-A5AE-C04D5BFBF240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394A1F-BE71-4730-8050-F33C66965BC0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840"/>
          </a:xfrm>
          <a:prstGeom prst="rect">
            <a:avLst/>
          </a:prstGeom>
          <a:noFill/>
          <a:ln w="12600">
            <a:noFill/>
          </a:ln>
        </p:spPr>
        <p:txBody>
          <a:bodyPr vert="eaVert" lIns="45720" tIns="91440" rIns="45720" bIns="91440" anchor="t" anchorCtr="1">
            <a:norm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rgbClr val="000000"/>
                </a:solidFill>
                <a:uFillTx/>
                <a:latin typeface="Calibri Light"/>
              </a:rPr>
              <a:t>Modifiez le style du titre</a:t>
            </a: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4240" cy="5811840"/>
          </a:xfrm>
          <a:prstGeom prst="rect">
            <a:avLst/>
          </a:prstGeom>
          <a:noFill/>
          <a:ln w="12600">
            <a:noFill/>
          </a:ln>
        </p:spPr>
        <p:txBody>
          <a:bodyPr vert="eaVert" lIns="45720" tIns="91440" rIns="45720" bIns="9144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u="none" strike="noStrike">
                <a:solidFill>
                  <a:srgbClr val="000000"/>
                </a:solidFill>
                <a:uFillTx/>
                <a:latin typeface="Calibri"/>
              </a:rPr>
              <a:t>Cliquez pour modifier les styles du texte du masque</a:t>
            </a:r>
            <a:endParaRPr lang="es-ES" sz="2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rgbClr val="000000"/>
                </a:solidFill>
                <a:uFillTx/>
                <a:latin typeface="Calibri"/>
              </a:rPr>
              <a:t>Deuxième niveau</a:t>
            </a:r>
            <a:endParaRPr lang="es-ES" sz="2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uFillTx/>
                <a:latin typeface="Calibri"/>
              </a:rPr>
              <a:t>Troisième niveau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Quatrième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Calibri"/>
              </a:rPr>
              <a:t>Cinquième niveau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1BD1C11-0B9B-4B31-AA31-7B329F432DD0}" type="datetime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19/5/25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8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>
              <a:buNone/>
            </a:pPr>
            <a:endParaRPr lang="es-ES" sz="2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3200" cy="3650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defRPr lang="fr-ES" sz="1200" b="0" u="none" strike="noStrike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F3EA0D-34AF-4C58-9145-E8CFEEDD3B50}" type="slidenum">
              <a:rPr lang="fr-ES" sz="1200" b="0" u="none" strike="noStrike">
                <a:solidFill>
                  <a:srgbClr val="898989"/>
                </a:solidFill>
                <a:uFillTx/>
                <a:latin typeface="Calibri"/>
              </a:rPr>
              <a:t>‹N°›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4"/>
          <p:cNvPicPr/>
          <p:nvPr/>
        </p:nvPicPr>
        <p:blipFill>
          <a:blip r:embed="rId2"/>
          <a:stretch/>
        </p:blipFill>
        <p:spPr>
          <a:xfrm>
            <a:off x="-115560" y="0"/>
            <a:ext cx="12307680" cy="6905160"/>
          </a:xfrm>
          <a:prstGeom prst="rect">
            <a:avLst/>
          </a:prstGeom>
          <a:noFill/>
          <a:ln w="12600"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b" anchorCtr="1">
            <a:normAutofit/>
          </a:bodyPr>
          <a:lstStyle/>
          <a:p>
            <a:pPr indent="0" algn="ctr">
              <a:buNone/>
            </a:pPr>
            <a:r>
              <a:rPr lang="es-ES" sz="4400" b="1" u="none" strike="noStrike" dirty="0">
                <a:solidFill>
                  <a:srgbClr val="D6D6D4"/>
                </a:solidFill>
                <a:uFillTx/>
                <a:latin typeface="Acumin Variable Concept Condens"/>
              </a:rPr>
              <a:t>50 años de cine en la Casa de Velázquez</a:t>
            </a:r>
            <a:endParaRPr lang="es-ES" sz="4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4000" cy="165564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t" anchorCtr="1">
            <a:normAutofit/>
          </a:bodyPr>
          <a:lstStyle/>
          <a:p>
            <a:pPr indent="0" algn="ctr">
              <a:buNone/>
            </a:pPr>
            <a:endParaRPr lang="es-ES" sz="3200" dirty="0">
              <a:solidFill>
                <a:srgbClr val="D6D6D4"/>
              </a:solidFill>
              <a:latin typeface="Acumin Variable Concept Condens"/>
            </a:endParaRPr>
          </a:p>
          <a:p>
            <a:pPr indent="0" algn="ctr">
              <a:buNone/>
            </a:pPr>
            <a:endParaRPr lang="es-ES" sz="3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/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/>
          <p:cNvSpPr txBox="1"/>
          <p:nvPr/>
        </p:nvSpPr>
        <p:spPr>
          <a:xfrm>
            <a:off x="540000" y="1080000"/>
            <a:ext cx="11160000" cy="46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 1 — El cine en la Casa de Velázquez: génesis de un campo disciplinario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/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F8CC-1965-20B6-571E-8ACAAADC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C9AE8263-57CE-C74F-5876-CADE6AC8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AF4D38AB-CCA5-1621-EAF1-FF0A3674F7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47249E18-B2F3-FC37-5DAD-C523734D7707}"/>
              </a:ext>
            </a:extLst>
          </p:cNvPr>
          <p:cNvSpPr txBox="1"/>
          <p:nvPr/>
        </p:nvSpPr>
        <p:spPr>
          <a:xfrm>
            <a:off x="540000" y="1080000"/>
            <a:ext cx="11160000" cy="46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 1 — El cine en la Casa de Velázquez: génesis de un campo disciplinario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histórico sobre la introducción del cine en la Casa de Velázquez (1973–hoy)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090FC930-2793-159F-9242-9FED6E2140BC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F6E41E62-00C7-FAA4-1C3B-B3D60A6B1990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36C1287-C664-746D-C0A8-A778CB58E099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9784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32519-7691-DE56-AE21-784421A1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0D369046-1DB9-1744-5D74-BDF76272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712D1C61-0269-D86C-6132-E93C491728D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1D2B992B-9FF2-9B2E-3967-BC72931B1D4F}"/>
              </a:ext>
            </a:extLst>
          </p:cNvPr>
          <p:cNvSpPr txBox="1"/>
          <p:nvPr/>
        </p:nvSpPr>
        <p:spPr>
          <a:xfrm>
            <a:off x="540000" y="1080000"/>
            <a:ext cx="11160000" cy="46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 1 — El cine en la Casa de Velázquez: génesis de un campo disciplinario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histórico sobre la introducción del cine en la Casa de Velázquez (1973–hoy).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 un corpus de ~50 cineastas residentes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37B3E5FA-7774-55F9-994F-C9DCEFD53338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32F03B61-2400-E8F5-AF5A-6D66CE0173E3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C55091C-02A7-4040-DC1D-801A3DAF7E65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890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67773-A4DD-E2A2-0938-9097D3CF4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685B3B83-BE32-4BF7-787F-2CB0CFF8A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F08B7E95-AB0A-E014-74B7-BDF5B072B3B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23A82495-2FB6-A029-E688-F6D8234313D1}"/>
              </a:ext>
            </a:extLst>
          </p:cNvPr>
          <p:cNvSpPr txBox="1"/>
          <p:nvPr/>
        </p:nvSpPr>
        <p:spPr>
          <a:xfrm>
            <a:off x="540000" y="1080000"/>
            <a:ext cx="11160000" cy="46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 1 — El cine en la Casa de Velázquez: génesis de un campo disciplinario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histórico sobre la introducción del cine en la Casa de Velázquez (1973–hoy).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 un corpus de ~50 cineastas residentes.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Enfoque doble: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archivos y patrimonio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creación artística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73A67C0A-13D3-2F2F-36BB-1C3EA3A6E227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348BEE14-A1FE-7CA6-5E95-C04935ED9362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0CAD30E-EC42-A9C5-8DBE-0C56017EFE12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1448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2F3B9-6666-F947-F1A7-5C1E5CBA0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0FA46EEA-FEFE-4A01-4F57-5B26047E6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A031CB35-CD8A-9D07-73BD-CD0128BD1A9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D22EE17D-53D7-FB32-AEAE-9FE6F0FD86B3}"/>
              </a:ext>
            </a:extLst>
          </p:cNvPr>
          <p:cNvSpPr txBox="1"/>
          <p:nvPr/>
        </p:nvSpPr>
        <p:spPr>
          <a:xfrm>
            <a:off x="540000" y="1080000"/>
            <a:ext cx="11160000" cy="468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 1 — El cine en la Casa de Velázquez: génesis de un campo disciplinario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histórico sobre la introducción del cine en la Casa de Velázquez (1973–hoy).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 un corpus de ~50 cineastas residentes.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Enfoque doble: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archivos y patrimonio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creación artística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Objetivo: entender cómo el cine se consolidó como disciplina en este espacio de residencia artística.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1A437D49-E152-E4F9-A750-321EF5E98083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3051A370-7A48-B152-8C8E-70067311BE57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3B520D6-843E-E8AE-B0CE-6BF7E089C8BB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296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Espace réservé du contenu 4"/>
          <p:cNvPicPr/>
          <p:nvPr/>
        </p:nvPicPr>
        <p:blipFill>
          <a:blip r:embed="rId2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ZoneTexte 95"/>
          <p:cNvSpPr txBox="1"/>
          <p:nvPr/>
        </p:nvSpPr>
        <p:spPr>
          <a:xfrm>
            <a:off x="540000" y="884909"/>
            <a:ext cx="11160000" cy="487509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2 — Residencia y trayectorias: impacto del desplazamiento artístico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Connecteur droit 96"/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540000" y="613368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B5262-FDA6-A0C7-962A-C6EB6BC5A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86F55851-A0C7-DBFA-9F5A-4648F794F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Espace réservé du contenu 4">
            <a:extLst>
              <a:ext uri="{FF2B5EF4-FFF2-40B4-BE49-F238E27FC236}">
                <a16:creationId xmlns:a16="http://schemas.microsoft.com/office/drawing/2014/main" id="{6CF9C46C-3BFF-66C6-B24A-8AD7A863646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94BBB4AB-42CD-2452-4449-EBAA72B00BE2}"/>
              </a:ext>
            </a:extLst>
          </p:cNvPr>
          <p:cNvSpPr txBox="1"/>
          <p:nvPr/>
        </p:nvSpPr>
        <p:spPr>
          <a:xfrm>
            <a:off x="540000" y="884909"/>
            <a:ext cx="11160000" cy="487509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2 — Residencia y trayectorias: impacto del desplazamiento artístico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influye una residencia prolongada en el extranjero en la evolución creativa de los cineastas?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Connecteur droit 96">
            <a:extLst>
              <a:ext uri="{FF2B5EF4-FFF2-40B4-BE49-F238E27FC236}">
                <a16:creationId xmlns:a16="http://schemas.microsoft.com/office/drawing/2014/main" id="{F1D1E0E7-0EFF-A1DD-406E-206CAEA2903D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BDD300AC-2EF6-79F3-F6E9-A69C359EDF10}"/>
              </a:ext>
            </a:extLst>
          </p:cNvPr>
          <p:cNvSpPr txBox="1"/>
          <p:nvPr/>
        </p:nvSpPr>
        <p:spPr>
          <a:xfrm>
            <a:off x="540000" y="613368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956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D6217-D9E6-441A-CF98-017B3994F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FF5BCB82-23D1-5494-8026-0C81F67E8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Espace réservé du contenu 4">
            <a:extLst>
              <a:ext uri="{FF2B5EF4-FFF2-40B4-BE49-F238E27FC236}">
                <a16:creationId xmlns:a16="http://schemas.microsoft.com/office/drawing/2014/main" id="{63DCB77F-2AE0-8B1E-CFE3-33268766BA8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0F8BC438-C30D-3887-A078-98778F7A11BE}"/>
              </a:ext>
            </a:extLst>
          </p:cNvPr>
          <p:cNvSpPr txBox="1"/>
          <p:nvPr/>
        </p:nvSpPr>
        <p:spPr>
          <a:xfrm>
            <a:off x="540000" y="884909"/>
            <a:ext cx="11160000" cy="487509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2 — Residencia y trayectorias: impacto del desplazamiento artístico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influye una residencia prolongada en el extranjero en la evolución creativa de los cineastas?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Exploración de los efectos del contacto con otra lengua, cultura y territorio.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Connecteur droit 96">
            <a:extLst>
              <a:ext uri="{FF2B5EF4-FFF2-40B4-BE49-F238E27FC236}">
                <a16:creationId xmlns:a16="http://schemas.microsoft.com/office/drawing/2014/main" id="{BE921E1C-238B-4601-BE39-894F24BDDDB4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8420B1A1-2F33-0B91-B7DF-85D10775E665}"/>
              </a:ext>
            </a:extLst>
          </p:cNvPr>
          <p:cNvSpPr txBox="1"/>
          <p:nvPr/>
        </p:nvSpPr>
        <p:spPr>
          <a:xfrm>
            <a:off x="540000" y="613368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2820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BC90-CDD6-CA23-EB22-77DFB353D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A784BF73-E282-0A1F-F9FA-F6306472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Espace réservé du contenu 4">
            <a:extLst>
              <a:ext uri="{FF2B5EF4-FFF2-40B4-BE49-F238E27FC236}">
                <a16:creationId xmlns:a16="http://schemas.microsoft.com/office/drawing/2014/main" id="{18A6EE20-E15B-81AD-8BAD-7FBF17F323B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ECE2537C-A600-3F2F-3F2A-D58B9E30D0B5}"/>
              </a:ext>
            </a:extLst>
          </p:cNvPr>
          <p:cNvSpPr txBox="1"/>
          <p:nvPr/>
        </p:nvSpPr>
        <p:spPr>
          <a:xfrm>
            <a:off x="540000" y="884909"/>
            <a:ext cx="11160000" cy="487509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2 — Residencia y trayectorias: impacto del desplazamiento artístico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influye una residencia prolongada en el extranjero en la evolución creativa de los cineastas?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Exploración de los efectos del contacto con otra lengua, cultura y territorio.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de: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Reformulación de proyectos iniciales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Transformaciones estéticas, éticas y políticas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Interacciones entre artistas y con el contexto local (España)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Connecteur droit 96">
            <a:extLst>
              <a:ext uri="{FF2B5EF4-FFF2-40B4-BE49-F238E27FC236}">
                <a16:creationId xmlns:a16="http://schemas.microsoft.com/office/drawing/2014/main" id="{6C4CACB5-B358-E6C4-E4E1-FE5100555CBC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E91059E8-39C7-E1D3-08F9-1364F998C1D6}"/>
              </a:ext>
            </a:extLst>
          </p:cNvPr>
          <p:cNvSpPr txBox="1"/>
          <p:nvPr/>
        </p:nvSpPr>
        <p:spPr>
          <a:xfrm>
            <a:off x="540000" y="613368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063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A05E3-4B93-2FB6-C6B8-BB3E24B12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5DEC3E2E-2080-EEEE-7121-B03B4BC0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Espace réservé du contenu 4">
            <a:extLst>
              <a:ext uri="{FF2B5EF4-FFF2-40B4-BE49-F238E27FC236}">
                <a16:creationId xmlns:a16="http://schemas.microsoft.com/office/drawing/2014/main" id="{1491D839-1155-1113-BF61-8BC8C82D9D8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192120" cy="68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2A0008F5-E294-DAC1-321F-37AC0B619CC8}"/>
              </a:ext>
            </a:extLst>
          </p:cNvPr>
          <p:cNvSpPr txBox="1"/>
          <p:nvPr/>
        </p:nvSpPr>
        <p:spPr>
          <a:xfrm>
            <a:off x="540000" y="884909"/>
            <a:ext cx="11160000" cy="487509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2 — Residencia y trayectorias: impacto del desplazamiento artístico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influye una residencia prolongada en el extranjero en la evolución creativa de los cineastas?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Exploración de los efectos del contacto con otra lengua, cultura y territorio.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 de: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Reformulación de proyectos iniciales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Transformaciones estéticas, éticas y políticas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Interacciones entre artistas y con el contexto local (España)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Enfoque en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dinámicas interdisciplinarias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formas emergentes de investigación-creación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Connecteur droit 96">
            <a:extLst>
              <a:ext uri="{FF2B5EF4-FFF2-40B4-BE49-F238E27FC236}">
                <a16:creationId xmlns:a16="http://schemas.microsoft.com/office/drawing/2014/main" id="{D7A0A58B-3A01-324D-48FA-DDABE18E8043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D840A169-03B2-6B09-9F2B-B90611A0E308}"/>
              </a:ext>
            </a:extLst>
          </p:cNvPr>
          <p:cNvSpPr txBox="1"/>
          <p:nvPr/>
        </p:nvSpPr>
        <p:spPr>
          <a:xfrm>
            <a:off x="540000" y="613368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7598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42D75-03A5-5792-BBD3-FA945106A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79D7072F-7BE7-E8BE-6201-88FB664B5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B48D5C85-FD62-C8B6-3B3B-51F765B3227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5BBC6B60-D9B4-2477-43BF-D3A716E741DD}"/>
              </a:ext>
            </a:extLst>
          </p:cNvPr>
          <p:cNvSpPr txBox="1"/>
          <p:nvPr/>
        </p:nvSpPr>
        <p:spPr>
          <a:xfrm>
            <a:off x="540000" y="840659"/>
            <a:ext cx="11160000" cy="491934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3 — Alteridad y creación: marco teórico ampliado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EDF2ABC4-4CC8-9408-F2F5-E373B499EB5C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7C01F69D-76ED-B687-C373-7110A980A5CF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253CE52-2969-C921-7B4E-14A74518EA85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8932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E186E-697E-8EB8-8709-A3C7B096F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1724CDC8-83FE-B1A2-5204-B7E7D0935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87499760-7E01-DA05-99A9-73A64A4AEBF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08AE93D9-68D6-4728-2966-2F1196BEF6F1}"/>
              </a:ext>
            </a:extLst>
          </p:cNvPr>
          <p:cNvSpPr txBox="1"/>
          <p:nvPr/>
        </p:nvSpPr>
        <p:spPr>
          <a:xfrm>
            <a:off x="540000" y="840659"/>
            <a:ext cx="11160000" cy="491934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3 — Alteridad y creación: marco teórico ampliado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Reflexión transversal sobre el papel del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desplazamiento geográfico y cultural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la creación y la investigación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460FE1B4-8194-D5F6-D7DD-83F2F949730F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43A6D263-0A6B-A29A-0A33-F7A7FCF6175E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1C0B4EA-9F33-2457-9104-53517EB636C6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1360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7FA9C-6F6C-ABF9-5B81-757E4302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290228CB-1152-E97D-4567-FEF7ABCBE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FD9D86DA-B702-2D93-B3CE-821F986A35E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E4097E40-9ECD-709A-42E3-5DDE5264EF2C}"/>
              </a:ext>
            </a:extLst>
          </p:cNvPr>
          <p:cNvSpPr txBox="1"/>
          <p:nvPr/>
        </p:nvSpPr>
        <p:spPr>
          <a:xfrm>
            <a:off x="540000" y="840659"/>
            <a:ext cx="11160000" cy="491934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3 — Alteridad y creación: marco teórico ampliado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Reflexión transversal sobre el papel del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desplazamiento geográfico y cultural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la creación y la investigación.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produce el hecho de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crear desde fuera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de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pensar como extranjero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3EBABE88-2151-4E2D-B4B9-06B44CFB9DF1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AF2A1DD0-EDDC-90CA-FE93-689318B5A9AC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BF364C2-DF6C-C36B-3346-6C2496C36D60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9470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796A8-7028-37FB-8ABF-0EDDE20C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F6F2FDF1-AC32-FB86-8D66-808C19493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0EDDAA01-FC23-A1F7-7455-41401044D02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F8D201F9-9BB6-8F60-AF56-B6A2C5197E48}"/>
              </a:ext>
            </a:extLst>
          </p:cNvPr>
          <p:cNvSpPr txBox="1"/>
          <p:nvPr/>
        </p:nvSpPr>
        <p:spPr>
          <a:xfrm>
            <a:off x="540000" y="840659"/>
            <a:ext cx="11160000" cy="491934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3 — Alteridad y creación: marco teórico ampliado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Reflexión transversal sobre el papel del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desplazamiento geográfico y cultural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la creación y la investigación.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produce el hecho de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crear desde fuera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de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pensar como extranjero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Propuesta de un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marco analítico exportable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otras disciplinas y programas de movilidad internacional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90DB2E7F-8DBC-8EF6-941B-747F2E894811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BAD0EEF4-7D3B-69E0-D23E-F57AE340E9FD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CCB3EAD-D562-7D6A-2A6E-CB1255827776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1331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A8FFE-29F4-3A45-74C5-BD1636AFC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>
            <a:extLst>
              <a:ext uri="{FF2B5EF4-FFF2-40B4-BE49-F238E27FC236}">
                <a16:creationId xmlns:a16="http://schemas.microsoft.com/office/drawing/2014/main" id="{A0E852E7-E30B-51DC-35E7-74B966FA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600" cy="1325520"/>
          </a:xfrm>
          <a:prstGeom prst="rect">
            <a:avLst/>
          </a:prstGeom>
          <a:noFill/>
          <a:ln w="1260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0" name="Espace réservé du contenu 4">
            <a:extLst>
              <a:ext uri="{FF2B5EF4-FFF2-40B4-BE49-F238E27FC236}">
                <a16:creationId xmlns:a16="http://schemas.microsoft.com/office/drawing/2014/main" id="{0983F100-8E5D-CCCE-806F-191E6896AB6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0"/>
            <a:ext cx="1222380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ZoneTexte 90">
            <a:extLst>
              <a:ext uri="{FF2B5EF4-FFF2-40B4-BE49-F238E27FC236}">
                <a16:creationId xmlns:a16="http://schemas.microsoft.com/office/drawing/2014/main" id="{EEA19A4E-2938-A3E2-1B80-DB069936DC23}"/>
              </a:ext>
            </a:extLst>
          </p:cNvPr>
          <p:cNvSpPr txBox="1"/>
          <p:nvPr/>
        </p:nvSpPr>
        <p:spPr>
          <a:xfrm>
            <a:off x="540000" y="840659"/>
            <a:ext cx="11160000" cy="491934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buNone/>
            </a:pP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Eje 3 — Alteridad y creación: marco teórico ampliado</a:t>
            </a:r>
          </a:p>
          <a:p>
            <a:pPr>
              <a:buNone/>
            </a:pP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Reflexión transversal sobre el papel del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desplazamiento geográfico y cultural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 la creación y la investigación.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produce el hecho de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crear desde fuera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 de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pensar como extranjero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Propuesta de un </a:t>
            </a:r>
            <a:r>
              <a:rPr lang="fr-E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marco analítico exportable</a:t>
            </a: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otras disciplinas y programas de movilidad internacional.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Preguntas clave: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¿Cómo se transforma el objeto, la metodología o la legitimidad del saber?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fr-E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¿Qué desplazamientos intelectuales, estéticos o éticos activa la alteridad?</a:t>
            </a:r>
            <a:endParaRPr lang="fr-E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F2D56530-2A96-4F9F-BA7C-ABD7B58D1535}"/>
              </a:ext>
            </a:extLst>
          </p:cNvPr>
          <p:cNvSpPr txBox="1"/>
          <p:nvPr/>
        </p:nvSpPr>
        <p:spPr>
          <a:xfrm>
            <a:off x="540000" y="6133320"/>
            <a:ext cx="10980000" cy="34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/>
          <a:p>
            <a:r>
              <a:rPr lang="es-ES" sz="900" b="0" u="none" strike="noStrike">
                <a:solidFill>
                  <a:srgbClr val="B2B2B2"/>
                </a:solidFill>
                <a:uFillTx/>
                <a:latin typeface="Acumin Variable Concept Condens"/>
              </a:rPr>
              <a:t>TÍTULO DE LA PRESENTACIÓN</a:t>
            </a:r>
            <a:endParaRPr lang="es-ES" sz="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Connecteur droit 92">
            <a:extLst>
              <a:ext uri="{FF2B5EF4-FFF2-40B4-BE49-F238E27FC236}">
                <a16:creationId xmlns:a16="http://schemas.microsoft.com/office/drawing/2014/main" id="{ED8152B0-7E9C-D258-85F3-3F5D99944883}"/>
              </a:ext>
            </a:extLst>
          </p:cNvPr>
          <p:cNvSpPr/>
          <p:nvPr/>
        </p:nvSpPr>
        <p:spPr>
          <a:xfrm>
            <a:off x="540000" y="6133320"/>
            <a:ext cx="10980000" cy="0"/>
          </a:xfrm>
          <a:prstGeom prst="line">
            <a:avLst/>
          </a:prstGeom>
          <a:ln w="0">
            <a:solidFill>
              <a:srgbClr val="0B24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92C60A-975F-4CB4-8BE6-4D89C9865BCE}"/>
              </a:ext>
            </a:extLst>
          </p:cNvPr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5026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737</Words>
  <Application>Microsoft Macintosh PowerPoint</Application>
  <PresentationFormat>Grand écran</PresentationFormat>
  <Paragraphs>81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16</vt:i4>
      </vt:variant>
    </vt:vector>
  </HeadingPairs>
  <TitlesOfParts>
    <vt:vector size="36" baseType="lpstr">
      <vt:lpstr>Acumin Variable Concept Condens</vt:lpstr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50 años de cine en la Casa de Velázquez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Nancy Berthier</cp:lastModifiedBy>
  <cp:revision>2</cp:revision>
  <dcterms:created xsi:type="dcterms:W3CDTF">2025-05-19T10:08:09Z</dcterms:created>
  <dcterms:modified xsi:type="dcterms:W3CDTF">2025-05-19T18:46:44Z</dcterms:modified>
  <dc:language>es-ES</dc:language>
</cp:coreProperties>
</file>